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6" r:id="rId1"/>
  </p:sldMasterIdLst>
  <p:sldIdLst>
    <p:sldId id="256" r:id="rId2"/>
    <p:sldId id="257" r:id="rId3"/>
    <p:sldId id="258" r:id="rId4"/>
    <p:sldId id="264" r:id="rId5"/>
    <p:sldId id="265" r:id="rId6"/>
    <p:sldId id="259" r:id="rId7"/>
    <p:sldId id="260" r:id="rId8"/>
    <p:sldId id="261" r:id="rId9"/>
    <p:sldId id="267" r:id="rId10"/>
    <p:sldId id="289" r:id="rId11"/>
    <p:sldId id="268" r:id="rId12"/>
    <p:sldId id="270" r:id="rId13"/>
    <p:sldId id="271" r:id="rId14"/>
    <p:sldId id="269" r:id="rId15"/>
    <p:sldId id="288" r:id="rId16"/>
    <p:sldId id="291" r:id="rId17"/>
    <p:sldId id="290" r:id="rId18"/>
    <p:sldId id="272" r:id="rId19"/>
    <p:sldId id="273" r:id="rId20"/>
    <p:sldId id="274" r:id="rId21"/>
    <p:sldId id="275" r:id="rId22"/>
    <p:sldId id="276" r:id="rId23"/>
    <p:sldId id="293" r:id="rId24"/>
    <p:sldId id="277" r:id="rId25"/>
    <p:sldId id="281" r:id="rId26"/>
    <p:sldId id="283" r:id="rId27"/>
    <p:sldId id="285" r:id="rId28"/>
    <p:sldId id="286" r:id="rId29"/>
    <p:sldId id="287"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diagrams/_rels/data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rawing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F95AF4-F579-4F31-A403-477543F119A3}"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BA6BC1E5-7E18-4B26-911C-13AF93333735}">
      <dgm:prSet/>
      <dgm:spPr/>
      <dgm:t>
        <a:bodyPr/>
        <a:lstStyle/>
        <a:p>
          <a:r>
            <a:rPr lang="en-IN" dirty="0"/>
            <a:t>Introduction</a:t>
          </a:r>
          <a:endParaRPr lang="en-US" dirty="0"/>
        </a:p>
      </dgm:t>
    </dgm:pt>
    <dgm:pt modelId="{307EB94A-CAD3-4F31-9024-AE70D5CD38D3}" type="parTrans" cxnId="{77139629-84C6-47A4-BEF8-F48DE695D355}">
      <dgm:prSet/>
      <dgm:spPr/>
      <dgm:t>
        <a:bodyPr/>
        <a:lstStyle/>
        <a:p>
          <a:endParaRPr lang="en-US"/>
        </a:p>
      </dgm:t>
    </dgm:pt>
    <dgm:pt modelId="{01DB1FB5-9049-4945-9037-5B679608E965}" type="sibTrans" cxnId="{77139629-84C6-47A4-BEF8-F48DE695D355}">
      <dgm:prSet/>
      <dgm:spPr/>
      <dgm:t>
        <a:bodyPr/>
        <a:lstStyle/>
        <a:p>
          <a:endParaRPr lang="en-US"/>
        </a:p>
      </dgm:t>
    </dgm:pt>
    <dgm:pt modelId="{E29A7A2C-E7F2-4BDC-99C9-A6486BA3FB5C}">
      <dgm:prSet/>
      <dgm:spPr/>
      <dgm:t>
        <a:bodyPr/>
        <a:lstStyle/>
        <a:p>
          <a:r>
            <a:rPr lang="en-IN" dirty="0"/>
            <a:t>Aspect Based Sentiment Analysis</a:t>
          </a:r>
          <a:endParaRPr lang="en-US" dirty="0"/>
        </a:p>
      </dgm:t>
    </dgm:pt>
    <dgm:pt modelId="{4BA59DEB-D8BE-42C8-BC78-31F1CAF0CDA4}" type="parTrans" cxnId="{EB47E779-CA70-4BBF-A5ED-DBE337724DBB}">
      <dgm:prSet/>
      <dgm:spPr/>
      <dgm:t>
        <a:bodyPr/>
        <a:lstStyle/>
        <a:p>
          <a:endParaRPr lang="en-US"/>
        </a:p>
      </dgm:t>
    </dgm:pt>
    <dgm:pt modelId="{86285B08-B47B-4A78-BFF3-F9F50402174B}" type="sibTrans" cxnId="{EB47E779-CA70-4BBF-A5ED-DBE337724DBB}">
      <dgm:prSet/>
      <dgm:spPr/>
      <dgm:t>
        <a:bodyPr/>
        <a:lstStyle/>
        <a:p>
          <a:endParaRPr lang="en-US"/>
        </a:p>
      </dgm:t>
    </dgm:pt>
    <dgm:pt modelId="{33EF82BB-0565-4465-BDC8-5129413AF2B6}">
      <dgm:prSet/>
      <dgm:spPr/>
      <dgm:t>
        <a:bodyPr/>
        <a:lstStyle/>
        <a:p>
          <a:r>
            <a:rPr lang="en-IN" dirty="0"/>
            <a:t>Aspect Category Sentiment Analysis</a:t>
          </a:r>
          <a:endParaRPr lang="en-US" dirty="0"/>
        </a:p>
      </dgm:t>
    </dgm:pt>
    <dgm:pt modelId="{7A6451F0-39B1-43F8-9682-5823DAF236B5}" type="parTrans" cxnId="{2F2855F6-EBB5-4DCC-9A13-B30011B02238}">
      <dgm:prSet/>
      <dgm:spPr/>
      <dgm:t>
        <a:bodyPr/>
        <a:lstStyle/>
        <a:p>
          <a:endParaRPr lang="en-US"/>
        </a:p>
      </dgm:t>
    </dgm:pt>
    <dgm:pt modelId="{4ABC27B2-9AFF-459D-BD25-F0F6794FDAA7}" type="sibTrans" cxnId="{2F2855F6-EBB5-4DCC-9A13-B30011B02238}">
      <dgm:prSet/>
      <dgm:spPr/>
      <dgm:t>
        <a:bodyPr/>
        <a:lstStyle/>
        <a:p>
          <a:endParaRPr lang="en-US"/>
        </a:p>
      </dgm:t>
    </dgm:pt>
    <dgm:pt modelId="{4B536EA6-28BB-4F48-98C3-BD97600C41EB}">
      <dgm:prSet/>
      <dgm:spPr/>
      <dgm:t>
        <a:bodyPr/>
        <a:lstStyle/>
        <a:p>
          <a:r>
            <a:rPr lang="en-IN" dirty="0"/>
            <a:t>The Challenging Dataset</a:t>
          </a:r>
          <a:endParaRPr lang="en-US" dirty="0"/>
        </a:p>
      </dgm:t>
    </dgm:pt>
    <dgm:pt modelId="{B7A06E10-083C-4E36-A82C-05C1EC8B7AF4}" type="parTrans" cxnId="{D4E58BCE-0DD6-4884-B563-B61C221F39D5}">
      <dgm:prSet/>
      <dgm:spPr/>
      <dgm:t>
        <a:bodyPr/>
        <a:lstStyle/>
        <a:p>
          <a:endParaRPr lang="en-US"/>
        </a:p>
      </dgm:t>
    </dgm:pt>
    <dgm:pt modelId="{40CDD827-DAA1-46D9-9360-8FE118CC49D3}" type="sibTrans" cxnId="{D4E58BCE-0DD6-4884-B563-B61C221F39D5}">
      <dgm:prSet/>
      <dgm:spPr/>
      <dgm:t>
        <a:bodyPr/>
        <a:lstStyle/>
        <a:p>
          <a:endParaRPr lang="en-US"/>
        </a:p>
      </dgm:t>
    </dgm:pt>
    <dgm:pt modelId="{F6E2192B-F041-4BE0-B40B-64F0693F9D7C}">
      <dgm:prSet/>
      <dgm:spPr/>
      <dgm:t>
        <a:bodyPr/>
        <a:lstStyle/>
        <a:p>
          <a:r>
            <a:rPr lang="en-IN" dirty="0"/>
            <a:t>Aspect Category Detection</a:t>
          </a:r>
          <a:endParaRPr lang="en-US" dirty="0"/>
        </a:p>
      </dgm:t>
    </dgm:pt>
    <dgm:pt modelId="{8D648DD5-0EB6-47AE-B0FE-4016CD133B09}" type="parTrans" cxnId="{4D31DF88-9E0C-4349-BA02-599C4710F60B}">
      <dgm:prSet/>
      <dgm:spPr/>
      <dgm:t>
        <a:bodyPr/>
        <a:lstStyle/>
        <a:p>
          <a:endParaRPr lang="en-US"/>
        </a:p>
      </dgm:t>
    </dgm:pt>
    <dgm:pt modelId="{88168AB3-A31C-4FB4-8AD7-F6CA292D9E13}" type="sibTrans" cxnId="{4D31DF88-9E0C-4349-BA02-599C4710F60B}">
      <dgm:prSet/>
      <dgm:spPr/>
      <dgm:t>
        <a:bodyPr/>
        <a:lstStyle/>
        <a:p>
          <a:endParaRPr lang="en-US"/>
        </a:p>
      </dgm:t>
    </dgm:pt>
    <dgm:pt modelId="{B88E6CCA-2B43-4578-8A20-570F8FFB4023}">
      <dgm:prSet/>
      <dgm:spPr/>
      <dgm:t>
        <a:bodyPr/>
        <a:lstStyle/>
        <a:p>
          <a:r>
            <a:rPr lang="en-IN" dirty="0"/>
            <a:t>Aspect Category Sentiment Classification</a:t>
          </a:r>
          <a:endParaRPr lang="en-US" dirty="0"/>
        </a:p>
      </dgm:t>
    </dgm:pt>
    <dgm:pt modelId="{A7CDA25B-5553-43C8-95C5-FD1688F2DCBD}" type="parTrans" cxnId="{776B925D-1A95-4D26-8CFA-4FF0001A1784}">
      <dgm:prSet/>
      <dgm:spPr/>
      <dgm:t>
        <a:bodyPr/>
        <a:lstStyle/>
        <a:p>
          <a:endParaRPr lang="en-US"/>
        </a:p>
      </dgm:t>
    </dgm:pt>
    <dgm:pt modelId="{E038C02A-393D-4C8F-99AA-A87533C3102D}" type="sibTrans" cxnId="{776B925D-1A95-4D26-8CFA-4FF0001A1784}">
      <dgm:prSet/>
      <dgm:spPr/>
      <dgm:t>
        <a:bodyPr/>
        <a:lstStyle/>
        <a:p>
          <a:endParaRPr lang="en-US"/>
        </a:p>
      </dgm:t>
    </dgm:pt>
    <dgm:pt modelId="{BA219017-422A-4B3E-B90C-C1DB22AD4FE5}" type="pres">
      <dgm:prSet presAssocID="{15F95AF4-F579-4F31-A403-477543F119A3}" presName="diagram" presStyleCnt="0">
        <dgm:presLayoutVars>
          <dgm:dir/>
          <dgm:resizeHandles val="exact"/>
        </dgm:presLayoutVars>
      </dgm:prSet>
      <dgm:spPr/>
    </dgm:pt>
    <dgm:pt modelId="{A15539A5-5ACC-4AFA-A3BE-7B2352418CA2}" type="pres">
      <dgm:prSet presAssocID="{BA6BC1E5-7E18-4B26-911C-13AF93333735}" presName="node" presStyleLbl="node1" presStyleIdx="0" presStyleCnt="6">
        <dgm:presLayoutVars>
          <dgm:bulletEnabled val="1"/>
        </dgm:presLayoutVars>
      </dgm:prSet>
      <dgm:spPr/>
    </dgm:pt>
    <dgm:pt modelId="{B150A4AA-97EF-40AC-8B97-4D8A9A0CB706}" type="pres">
      <dgm:prSet presAssocID="{01DB1FB5-9049-4945-9037-5B679608E965}" presName="sibTrans" presStyleCnt="0"/>
      <dgm:spPr/>
    </dgm:pt>
    <dgm:pt modelId="{06916EB7-55FA-4A16-9DB9-4F2FF3E3F7CA}" type="pres">
      <dgm:prSet presAssocID="{E29A7A2C-E7F2-4BDC-99C9-A6486BA3FB5C}" presName="node" presStyleLbl="node1" presStyleIdx="1" presStyleCnt="6">
        <dgm:presLayoutVars>
          <dgm:bulletEnabled val="1"/>
        </dgm:presLayoutVars>
      </dgm:prSet>
      <dgm:spPr/>
    </dgm:pt>
    <dgm:pt modelId="{87D2960E-B35A-4DBE-9D88-0797C89ABBAD}" type="pres">
      <dgm:prSet presAssocID="{86285B08-B47B-4A78-BFF3-F9F50402174B}" presName="sibTrans" presStyleCnt="0"/>
      <dgm:spPr/>
    </dgm:pt>
    <dgm:pt modelId="{F0191DAA-E0F9-4125-AF4A-A78900EDF6B0}" type="pres">
      <dgm:prSet presAssocID="{33EF82BB-0565-4465-BDC8-5129413AF2B6}" presName="node" presStyleLbl="node1" presStyleIdx="2" presStyleCnt="6">
        <dgm:presLayoutVars>
          <dgm:bulletEnabled val="1"/>
        </dgm:presLayoutVars>
      </dgm:prSet>
      <dgm:spPr/>
    </dgm:pt>
    <dgm:pt modelId="{5328E418-DCC2-47E1-A90A-EF3707310AB5}" type="pres">
      <dgm:prSet presAssocID="{4ABC27B2-9AFF-459D-BD25-F0F6794FDAA7}" presName="sibTrans" presStyleCnt="0"/>
      <dgm:spPr/>
    </dgm:pt>
    <dgm:pt modelId="{E006CCC0-BE6C-4CB0-9D0B-C1E41493B546}" type="pres">
      <dgm:prSet presAssocID="{4B536EA6-28BB-4F48-98C3-BD97600C41EB}" presName="node" presStyleLbl="node1" presStyleIdx="3" presStyleCnt="6">
        <dgm:presLayoutVars>
          <dgm:bulletEnabled val="1"/>
        </dgm:presLayoutVars>
      </dgm:prSet>
      <dgm:spPr/>
    </dgm:pt>
    <dgm:pt modelId="{01641F62-90F9-43E5-94B1-60ECEE30ED93}" type="pres">
      <dgm:prSet presAssocID="{40CDD827-DAA1-46D9-9360-8FE118CC49D3}" presName="sibTrans" presStyleCnt="0"/>
      <dgm:spPr/>
    </dgm:pt>
    <dgm:pt modelId="{F3B8122F-0787-4752-8B12-39D861CE015F}" type="pres">
      <dgm:prSet presAssocID="{F6E2192B-F041-4BE0-B40B-64F0693F9D7C}" presName="node" presStyleLbl="node1" presStyleIdx="4" presStyleCnt="6">
        <dgm:presLayoutVars>
          <dgm:bulletEnabled val="1"/>
        </dgm:presLayoutVars>
      </dgm:prSet>
      <dgm:spPr/>
    </dgm:pt>
    <dgm:pt modelId="{3336D8A3-26B6-443F-A6FC-29CF61F10623}" type="pres">
      <dgm:prSet presAssocID="{88168AB3-A31C-4FB4-8AD7-F6CA292D9E13}" presName="sibTrans" presStyleCnt="0"/>
      <dgm:spPr/>
    </dgm:pt>
    <dgm:pt modelId="{109A98B5-A68D-44EF-A4B0-3415C11540E2}" type="pres">
      <dgm:prSet presAssocID="{B88E6CCA-2B43-4578-8A20-570F8FFB4023}" presName="node" presStyleLbl="node1" presStyleIdx="5" presStyleCnt="6">
        <dgm:presLayoutVars>
          <dgm:bulletEnabled val="1"/>
        </dgm:presLayoutVars>
      </dgm:prSet>
      <dgm:spPr/>
    </dgm:pt>
  </dgm:ptLst>
  <dgm:cxnLst>
    <dgm:cxn modelId="{DA64B20D-2F06-45EC-BBFD-9E9004BB334F}" type="presOf" srcId="{F6E2192B-F041-4BE0-B40B-64F0693F9D7C}" destId="{F3B8122F-0787-4752-8B12-39D861CE015F}" srcOrd="0" destOrd="0" presId="urn:microsoft.com/office/officeart/2005/8/layout/default"/>
    <dgm:cxn modelId="{12F9D015-26F1-475A-8841-B435F878C3E7}" type="presOf" srcId="{4B536EA6-28BB-4F48-98C3-BD97600C41EB}" destId="{E006CCC0-BE6C-4CB0-9D0B-C1E41493B546}" srcOrd="0" destOrd="0" presId="urn:microsoft.com/office/officeart/2005/8/layout/default"/>
    <dgm:cxn modelId="{1231E719-2972-4F90-8FBC-9823506AC7CC}" type="presOf" srcId="{15F95AF4-F579-4F31-A403-477543F119A3}" destId="{BA219017-422A-4B3E-B90C-C1DB22AD4FE5}" srcOrd="0" destOrd="0" presId="urn:microsoft.com/office/officeart/2005/8/layout/default"/>
    <dgm:cxn modelId="{77139629-84C6-47A4-BEF8-F48DE695D355}" srcId="{15F95AF4-F579-4F31-A403-477543F119A3}" destId="{BA6BC1E5-7E18-4B26-911C-13AF93333735}" srcOrd="0" destOrd="0" parTransId="{307EB94A-CAD3-4F31-9024-AE70D5CD38D3}" sibTransId="{01DB1FB5-9049-4945-9037-5B679608E965}"/>
    <dgm:cxn modelId="{776B925D-1A95-4D26-8CFA-4FF0001A1784}" srcId="{15F95AF4-F579-4F31-A403-477543F119A3}" destId="{B88E6CCA-2B43-4578-8A20-570F8FFB4023}" srcOrd="5" destOrd="0" parTransId="{A7CDA25B-5553-43C8-95C5-FD1688F2DCBD}" sibTransId="{E038C02A-393D-4C8F-99AA-A87533C3102D}"/>
    <dgm:cxn modelId="{3AD2A572-ADAC-4AD8-9C86-676CE99D6FB7}" type="presOf" srcId="{33EF82BB-0565-4465-BDC8-5129413AF2B6}" destId="{F0191DAA-E0F9-4125-AF4A-A78900EDF6B0}" srcOrd="0" destOrd="0" presId="urn:microsoft.com/office/officeart/2005/8/layout/default"/>
    <dgm:cxn modelId="{EB47E779-CA70-4BBF-A5ED-DBE337724DBB}" srcId="{15F95AF4-F579-4F31-A403-477543F119A3}" destId="{E29A7A2C-E7F2-4BDC-99C9-A6486BA3FB5C}" srcOrd="1" destOrd="0" parTransId="{4BA59DEB-D8BE-42C8-BC78-31F1CAF0CDA4}" sibTransId="{86285B08-B47B-4A78-BFF3-F9F50402174B}"/>
    <dgm:cxn modelId="{9079B786-9921-43CD-854F-7C3FBA455311}" type="presOf" srcId="{BA6BC1E5-7E18-4B26-911C-13AF93333735}" destId="{A15539A5-5ACC-4AFA-A3BE-7B2352418CA2}" srcOrd="0" destOrd="0" presId="urn:microsoft.com/office/officeart/2005/8/layout/default"/>
    <dgm:cxn modelId="{4D31DF88-9E0C-4349-BA02-599C4710F60B}" srcId="{15F95AF4-F579-4F31-A403-477543F119A3}" destId="{F6E2192B-F041-4BE0-B40B-64F0693F9D7C}" srcOrd="4" destOrd="0" parTransId="{8D648DD5-0EB6-47AE-B0FE-4016CD133B09}" sibTransId="{88168AB3-A31C-4FB4-8AD7-F6CA292D9E13}"/>
    <dgm:cxn modelId="{D4E58BCE-0DD6-4884-B563-B61C221F39D5}" srcId="{15F95AF4-F579-4F31-A403-477543F119A3}" destId="{4B536EA6-28BB-4F48-98C3-BD97600C41EB}" srcOrd="3" destOrd="0" parTransId="{B7A06E10-083C-4E36-A82C-05C1EC8B7AF4}" sibTransId="{40CDD827-DAA1-46D9-9360-8FE118CC49D3}"/>
    <dgm:cxn modelId="{EEC54AD0-1883-4261-A013-9C9591BCA2BB}" type="presOf" srcId="{B88E6CCA-2B43-4578-8A20-570F8FFB4023}" destId="{109A98B5-A68D-44EF-A4B0-3415C11540E2}" srcOrd="0" destOrd="0" presId="urn:microsoft.com/office/officeart/2005/8/layout/default"/>
    <dgm:cxn modelId="{2F2855F6-EBB5-4DCC-9A13-B30011B02238}" srcId="{15F95AF4-F579-4F31-A403-477543F119A3}" destId="{33EF82BB-0565-4465-BDC8-5129413AF2B6}" srcOrd="2" destOrd="0" parTransId="{7A6451F0-39B1-43F8-9682-5823DAF236B5}" sibTransId="{4ABC27B2-9AFF-459D-BD25-F0F6794FDAA7}"/>
    <dgm:cxn modelId="{19267FFC-E9AE-4E0D-B9CD-F9220ECCDC71}" type="presOf" srcId="{E29A7A2C-E7F2-4BDC-99C9-A6486BA3FB5C}" destId="{06916EB7-55FA-4A16-9DB9-4F2FF3E3F7CA}" srcOrd="0" destOrd="0" presId="urn:microsoft.com/office/officeart/2005/8/layout/default"/>
    <dgm:cxn modelId="{314B10E8-41BF-482F-A517-AD2D815B9209}" type="presParOf" srcId="{BA219017-422A-4B3E-B90C-C1DB22AD4FE5}" destId="{A15539A5-5ACC-4AFA-A3BE-7B2352418CA2}" srcOrd="0" destOrd="0" presId="urn:microsoft.com/office/officeart/2005/8/layout/default"/>
    <dgm:cxn modelId="{A3DC7C51-3066-435E-BABB-0CDCEB8DA12E}" type="presParOf" srcId="{BA219017-422A-4B3E-B90C-C1DB22AD4FE5}" destId="{B150A4AA-97EF-40AC-8B97-4D8A9A0CB706}" srcOrd="1" destOrd="0" presId="urn:microsoft.com/office/officeart/2005/8/layout/default"/>
    <dgm:cxn modelId="{21B6F201-A7D2-4841-B1D7-362976FD1530}" type="presParOf" srcId="{BA219017-422A-4B3E-B90C-C1DB22AD4FE5}" destId="{06916EB7-55FA-4A16-9DB9-4F2FF3E3F7CA}" srcOrd="2" destOrd="0" presId="urn:microsoft.com/office/officeart/2005/8/layout/default"/>
    <dgm:cxn modelId="{1BF9D0DA-6811-4E5F-9776-53CA7B2E15AD}" type="presParOf" srcId="{BA219017-422A-4B3E-B90C-C1DB22AD4FE5}" destId="{87D2960E-B35A-4DBE-9D88-0797C89ABBAD}" srcOrd="3" destOrd="0" presId="urn:microsoft.com/office/officeart/2005/8/layout/default"/>
    <dgm:cxn modelId="{E3EC6B2A-503F-446A-942C-8B993B9C7EB9}" type="presParOf" srcId="{BA219017-422A-4B3E-B90C-C1DB22AD4FE5}" destId="{F0191DAA-E0F9-4125-AF4A-A78900EDF6B0}" srcOrd="4" destOrd="0" presId="urn:microsoft.com/office/officeart/2005/8/layout/default"/>
    <dgm:cxn modelId="{B2ACE96E-32A8-47ED-9DDE-DBC95E649D9C}" type="presParOf" srcId="{BA219017-422A-4B3E-B90C-C1DB22AD4FE5}" destId="{5328E418-DCC2-47E1-A90A-EF3707310AB5}" srcOrd="5" destOrd="0" presId="urn:microsoft.com/office/officeart/2005/8/layout/default"/>
    <dgm:cxn modelId="{3C1D1E80-F805-4330-9987-C1369C840788}" type="presParOf" srcId="{BA219017-422A-4B3E-B90C-C1DB22AD4FE5}" destId="{E006CCC0-BE6C-4CB0-9D0B-C1E41493B546}" srcOrd="6" destOrd="0" presId="urn:microsoft.com/office/officeart/2005/8/layout/default"/>
    <dgm:cxn modelId="{175ABD16-FBE1-4E34-A843-3BEC2A6633E5}" type="presParOf" srcId="{BA219017-422A-4B3E-B90C-C1DB22AD4FE5}" destId="{01641F62-90F9-43E5-94B1-60ECEE30ED93}" srcOrd="7" destOrd="0" presId="urn:microsoft.com/office/officeart/2005/8/layout/default"/>
    <dgm:cxn modelId="{9DFE2056-35FC-46DF-B718-2252627E19B8}" type="presParOf" srcId="{BA219017-422A-4B3E-B90C-C1DB22AD4FE5}" destId="{F3B8122F-0787-4752-8B12-39D861CE015F}" srcOrd="8" destOrd="0" presId="urn:microsoft.com/office/officeart/2005/8/layout/default"/>
    <dgm:cxn modelId="{28ADB412-9897-42E4-84BD-EDD5E6DF96B3}" type="presParOf" srcId="{BA219017-422A-4B3E-B90C-C1DB22AD4FE5}" destId="{3336D8A3-26B6-443F-A6FC-29CF61F10623}" srcOrd="9" destOrd="0" presId="urn:microsoft.com/office/officeart/2005/8/layout/default"/>
    <dgm:cxn modelId="{A166CFBF-7017-430B-8E88-503672D85E79}" type="presParOf" srcId="{BA219017-422A-4B3E-B90C-C1DB22AD4FE5}" destId="{109A98B5-A68D-44EF-A4B0-3415C11540E2}"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F22D97-B5AE-4D04-87C8-A5AA77D16341}"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1140E75-2956-448A-88BB-669F65152179}">
      <dgm:prSet/>
      <dgm:spPr/>
      <dgm:t>
        <a:bodyPr/>
        <a:lstStyle/>
        <a:p>
          <a:r>
            <a:rPr lang="en-US"/>
            <a:t>Initialized all word vectors by Glove.</a:t>
          </a:r>
        </a:p>
      </dgm:t>
    </dgm:pt>
    <dgm:pt modelId="{9054315E-E8C7-4612-93CF-C02A726EB586}" type="parTrans" cxnId="{08EA47B4-263E-4F9F-B137-98578A1F54D5}">
      <dgm:prSet/>
      <dgm:spPr/>
      <dgm:t>
        <a:bodyPr/>
        <a:lstStyle/>
        <a:p>
          <a:endParaRPr lang="en-US"/>
        </a:p>
      </dgm:t>
    </dgm:pt>
    <dgm:pt modelId="{E81AC76A-B1D0-42BB-B548-E4E039FC184C}" type="sibTrans" cxnId="{08EA47B4-263E-4F9F-B137-98578A1F54D5}">
      <dgm:prSet/>
      <dgm:spPr/>
      <dgm:t>
        <a:bodyPr/>
        <a:lstStyle/>
        <a:p>
          <a:endParaRPr lang="en-US"/>
        </a:p>
      </dgm:t>
    </dgm:pt>
    <dgm:pt modelId="{F69BE915-F406-48B8-BCB8-A23DC2929E3D}">
      <dgm:prSet/>
      <dgm:spPr/>
      <dgm:t>
        <a:bodyPr/>
        <a:lstStyle/>
        <a:p>
          <a:r>
            <a:rPr lang="en-US"/>
            <a:t>Pre-trained work embedding vectors on an unlabeled corpus of size 840 billion. </a:t>
          </a:r>
        </a:p>
      </dgm:t>
    </dgm:pt>
    <dgm:pt modelId="{E92AE3DA-F4E6-42C8-A75F-2BB5D0AB25A1}" type="parTrans" cxnId="{C7AAF589-F2A8-44AF-9F53-817304FFE2E2}">
      <dgm:prSet/>
      <dgm:spPr/>
      <dgm:t>
        <a:bodyPr/>
        <a:lstStyle/>
        <a:p>
          <a:endParaRPr lang="en-US"/>
        </a:p>
      </dgm:t>
    </dgm:pt>
    <dgm:pt modelId="{84CC42B7-598B-4F55-8940-B63121FA3FFB}" type="sibTrans" cxnId="{C7AAF589-F2A8-44AF-9F53-817304FFE2E2}">
      <dgm:prSet/>
      <dgm:spPr/>
      <dgm:t>
        <a:bodyPr/>
        <a:lstStyle/>
        <a:p>
          <a:endParaRPr lang="en-US"/>
        </a:p>
      </dgm:t>
    </dgm:pt>
    <dgm:pt modelId="{79A18EA4-7F9D-49CB-BEDD-CB3A0896E505}">
      <dgm:prSet/>
      <dgm:spPr/>
      <dgm:t>
        <a:bodyPr/>
        <a:lstStyle/>
        <a:p>
          <a:r>
            <a:rPr lang="en-US"/>
            <a:t>Other parameters initialized by sampling from a uniform distribution U(−ϵ, ϵ).</a:t>
          </a:r>
        </a:p>
      </dgm:t>
    </dgm:pt>
    <dgm:pt modelId="{B31A3D8C-A259-4C39-8447-FCC45CACF548}" type="parTrans" cxnId="{AD2943A4-288D-4D59-B043-AB86D3AE9447}">
      <dgm:prSet/>
      <dgm:spPr/>
      <dgm:t>
        <a:bodyPr/>
        <a:lstStyle/>
        <a:p>
          <a:endParaRPr lang="en-US"/>
        </a:p>
      </dgm:t>
    </dgm:pt>
    <dgm:pt modelId="{BAE75750-4568-43DA-9BDF-58DD457C5EE6}" type="sibTrans" cxnId="{AD2943A4-288D-4D59-B043-AB86D3AE9447}">
      <dgm:prSet/>
      <dgm:spPr/>
      <dgm:t>
        <a:bodyPr/>
        <a:lstStyle/>
        <a:p>
          <a:endParaRPr lang="en-US"/>
        </a:p>
      </dgm:t>
    </dgm:pt>
    <dgm:pt modelId="{5EC0AEBE-7402-4658-9E3B-649533F603A2}">
      <dgm:prSet/>
      <dgm:spPr/>
      <dgm:t>
        <a:bodyPr/>
        <a:lstStyle/>
        <a:p>
          <a:r>
            <a:rPr lang="en-US"/>
            <a:t>Size of word vectors, aspect embeddings and hidden layer are 300. </a:t>
          </a:r>
        </a:p>
      </dgm:t>
    </dgm:pt>
    <dgm:pt modelId="{54D2230D-4A82-4CF6-AF3D-2250F757B1BF}" type="parTrans" cxnId="{8BF5DDF7-FA83-409A-947B-C636742F9623}">
      <dgm:prSet/>
      <dgm:spPr/>
      <dgm:t>
        <a:bodyPr/>
        <a:lstStyle/>
        <a:p>
          <a:endParaRPr lang="en-US"/>
        </a:p>
      </dgm:t>
    </dgm:pt>
    <dgm:pt modelId="{D33A3253-CDA9-49F7-AE2E-552B4A6924AA}" type="sibTrans" cxnId="{8BF5DDF7-FA83-409A-947B-C636742F9623}">
      <dgm:prSet/>
      <dgm:spPr/>
      <dgm:t>
        <a:bodyPr/>
        <a:lstStyle/>
        <a:p>
          <a:endParaRPr lang="en-US"/>
        </a:p>
      </dgm:t>
    </dgm:pt>
    <dgm:pt modelId="{8989CB06-4016-4FBC-95A3-6CB74D1C6D7A}">
      <dgm:prSet/>
      <dgm:spPr/>
      <dgm:t>
        <a:bodyPr/>
        <a:lstStyle/>
        <a:p>
          <a:r>
            <a:rPr lang="en-US"/>
            <a:t>The length of attention weights is the same as the length of sentence. </a:t>
          </a:r>
        </a:p>
      </dgm:t>
    </dgm:pt>
    <dgm:pt modelId="{CBFAEC28-4B3D-4AE8-8D1C-20C87CC5BF8C}" type="parTrans" cxnId="{FCED7A8E-2D6F-4714-B6F2-0B4CB00F5403}">
      <dgm:prSet/>
      <dgm:spPr/>
      <dgm:t>
        <a:bodyPr/>
        <a:lstStyle/>
        <a:p>
          <a:endParaRPr lang="en-US"/>
        </a:p>
      </dgm:t>
    </dgm:pt>
    <dgm:pt modelId="{0D08105E-064C-49EB-B0C0-A21DE60878A0}" type="sibTrans" cxnId="{FCED7A8E-2D6F-4714-B6F2-0B4CB00F5403}">
      <dgm:prSet/>
      <dgm:spPr/>
      <dgm:t>
        <a:bodyPr/>
        <a:lstStyle/>
        <a:p>
          <a:endParaRPr lang="en-US"/>
        </a:p>
      </dgm:t>
    </dgm:pt>
    <dgm:pt modelId="{C59D34D2-19A7-4AC7-A59A-2AAC3FAF3887}">
      <dgm:prSet/>
      <dgm:spPr/>
      <dgm:t>
        <a:bodyPr/>
        <a:lstStyle/>
        <a:p>
          <a:r>
            <a:rPr lang="en-IN"/>
            <a:t>Theano</a:t>
          </a:r>
          <a:r>
            <a:rPr lang="en-US"/>
            <a:t> is used for implementing our neural network models. We trained all models with a batch size of 25 examples, a momentum of 0.9, L2-regularization weight of 0.001 and initial learning rate of 0.01 for AdaGrad. </a:t>
          </a:r>
        </a:p>
      </dgm:t>
    </dgm:pt>
    <dgm:pt modelId="{1276657C-B719-4958-B74D-FCDDC0E6B643}" type="parTrans" cxnId="{95020E2E-DDE2-4A86-957D-EC6D4BFA7066}">
      <dgm:prSet/>
      <dgm:spPr/>
      <dgm:t>
        <a:bodyPr/>
        <a:lstStyle/>
        <a:p>
          <a:endParaRPr lang="en-US"/>
        </a:p>
      </dgm:t>
    </dgm:pt>
    <dgm:pt modelId="{8D0EFAFF-BB4D-440A-B3A3-DFC508811BE7}" type="sibTrans" cxnId="{95020E2E-DDE2-4A86-957D-EC6D4BFA7066}">
      <dgm:prSet/>
      <dgm:spPr/>
      <dgm:t>
        <a:bodyPr/>
        <a:lstStyle/>
        <a:p>
          <a:endParaRPr lang="en-US"/>
        </a:p>
      </dgm:t>
    </dgm:pt>
    <dgm:pt modelId="{13A8F9C6-858E-4AAC-B04E-7B260173A945}" type="pres">
      <dgm:prSet presAssocID="{AFF22D97-B5AE-4D04-87C8-A5AA77D16341}" presName="root" presStyleCnt="0">
        <dgm:presLayoutVars>
          <dgm:dir/>
          <dgm:resizeHandles val="exact"/>
        </dgm:presLayoutVars>
      </dgm:prSet>
      <dgm:spPr/>
    </dgm:pt>
    <dgm:pt modelId="{A9D50CB2-9C68-48F1-9D00-E4B4BB702F20}" type="pres">
      <dgm:prSet presAssocID="{71140E75-2956-448A-88BB-669F65152179}" presName="compNode" presStyleCnt="0"/>
      <dgm:spPr/>
    </dgm:pt>
    <dgm:pt modelId="{F13D8307-F5F7-42B3-B4F8-EECD41AAF150}" type="pres">
      <dgm:prSet presAssocID="{71140E75-2956-448A-88BB-669F65152179}"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seball Hat"/>
        </a:ext>
      </dgm:extLst>
    </dgm:pt>
    <dgm:pt modelId="{80CFFB26-399C-444E-A8B6-31A2C12E7322}" type="pres">
      <dgm:prSet presAssocID="{71140E75-2956-448A-88BB-669F65152179}" presName="spaceRect" presStyleCnt="0"/>
      <dgm:spPr/>
    </dgm:pt>
    <dgm:pt modelId="{580B7135-DCA3-4FF0-B8B5-7BEB3505A693}" type="pres">
      <dgm:prSet presAssocID="{71140E75-2956-448A-88BB-669F65152179}" presName="textRect" presStyleLbl="revTx" presStyleIdx="0" presStyleCnt="6">
        <dgm:presLayoutVars>
          <dgm:chMax val="1"/>
          <dgm:chPref val="1"/>
        </dgm:presLayoutVars>
      </dgm:prSet>
      <dgm:spPr/>
    </dgm:pt>
    <dgm:pt modelId="{984CB42B-7170-43F4-A7BA-4F7707791E3A}" type="pres">
      <dgm:prSet presAssocID="{E81AC76A-B1D0-42BB-B548-E4E039FC184C}" presName="sibTrans" presStyleCnt="0"/>
      <dgm:spPr/>
    </dgm:pt>
    <dgm:pt modelId="{564D69AB-4977-49F6-8AD9-89E5F176FBE9}" type="pres">
      <dgm:prSet presAssocID="{F69BE915-F406-48B8-BCB8-A23DC2929E3D}" presName="compNode" presStyleCnt="0"/>
      <dgm:spPr/>
    </dgm:pt>
    <dgm:pt modelId="{A546AB1E-615C-4FA4-AD45-D1DB57D7E8C8}" type="pres">
      <dgm:prSet presAssocID="{F69BE915-F406-48B8-BCB8-A23DC2929E3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BEA231DA-92F7-484E-9D97-C7851019E1FE}" type="pres">
      <dgm:prSet presAssocID="{F69BE915-F406-48B8-BCB8-A23DC2929E3D}" presName="spaceRect" presStyleCnt="0"/>
      <dgm:spPr/>
    </dgm:pt>
    <dgm:pt modelId="{A400D7FF-4FC9-45EC-892E-C581570A83C2}" type="pres">
      <dgm:prSet presAssocID="{F69BE915-F406-48B8-BCB8-A23DC2929E3D}" presName="textRect" presStyleLbl="revTx" presStyleIdx="1" presStyleCnt="6">
        <dgm:presLayoutVars>
          <dgm:chMax val="1"/>
          <dgm:chPref val="1"/>
        </dgm:presLayoutVars>
      </dgm:prSet>
      <dgm:spPr/>
    </dgm:pt>
    <dgm:pt modelId="{6799BFFA-E5B7-4AA7-A9D9-DBA7724F8D99}" type="pres">
      <dgm:prSet presAssocID="{84CC42B7-598B-4F55-8940-B63121FA3FFB}" presName="sibTrans" presStyleCnt="0"/>
      <dgm:spPr/>
    </dgm:pt>
    <dgm:pt modelId="{8DDDE4A3-1BE1-401A-8A51-95B369D1FC1C}" type="pres">
      <dgm:prSet presAssocID="{79A18EA4-7F9D-49CB-BEDD-CB3A0896E505}" presName="compNode" presStyleCnt="0"/>
      <dgm:spPr/>
    </dgm:pt>
    <dgm:pt modelId="{8E193981-0684-495C-8AFD-F52757C399F0}" type="pres">
      <dgm:prSet presAssocID="{79A18EA4-7F9D-49CB-BEDD-CB3A0896E50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udience"/>
        </a:ext>
      </dgm:extLst>
    </dgm:pt>
    <dgm:pt modelId="{7EC0A6CF-BE29-4F22-8E4A-DFDAB9E96808}" type="pres">
      <dgm:prSet presAssocID="{79A18EA4-7F9D-49CB-BEDD-CB3A0896E505}" presName="spaceRect" presStyleCnt="0"/>
      <dgm:spPr/>
    </dgm:pt>
    <dgm:pt modelId="{F9BFE72D-8086-4A1D-96B2-464649DB9C98}" type="pres">
      <dgm:prSet presAssocID="{79A18EA4-7F9D-49CB-BEDD-CB3A0896E505}" presName="textRect" presStyleLbl="revTx" presStyleIdx="2" presStyleCnt="6">
        <dgm:presLayoutVars>
          <dgm:chMax val="1"/>
          <dgm:chPref val="1"/>
        </dgm:presLayoutVars>
      </dgm:prSet>
      <dgm:spPr/>
    </dgm:pt>
    <dgm:pt modelId="{B031AE52-032F-49C3-90C6-EE446CC13BC8}" type="pres">
      <dgm:prSet presAssocID="{BAE75750-4568-43DA-9BDF-58DD457C5EE6}" presName="sibTrans" presStyleCnt="0"/>
      <dgm:spPr/>
    </dgm:pt>
    <dgm:pt modelId="{E53F7D7B-7799-4206-B2FA-9C569882EF68}" type="pres">
      <dgm:prSet presAssocID="{5EC0AEBE-7402-4658-9E3B-649533F603A2}" presName="compNode" presStyleCnt="0"/>
      <dgm:spPr/>
    </dgm:pt>
    <dgm:pt modelId="{72FFE944-489A-4690-9B41-FC061812C4BA}" type="pres">
      <dgm:prSet presAssocID="{5EC0AEBE-7402-4658-9E3B-649533F603A2}"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ransfer"/>
        </a:ext>
      </dgm:extLst>
    </dgm:pt>
    <dgm:pt modelId="{39BB0DF9-F527-43FB-B9A3-7B3A02231AB8}" type="pres">
      <dgm:prSet presAssocID="{5EC0AEBE-7402-4658-9E3B-649533F603A2}" presName="spaceRect" presStyleCnt="0"/>
      <dgm:spPr/>
    </dgm:pt>
    <dgm:pt modelId="{FA64753E-147F-4B46-9602-D1151577E9E4}" type="pres">
      <dgm:prSet presAssocID="{5EC0AEBE-7402-4658-9E3B-649533F603A2}" presName="textRect" presStyleLbl="revTx" presStyleIdx="3" presStyleCnt="6">
        <dgm:presLayoutVars>
          <dgm:chMax val="1"/>
          <dgm:chPref val="1"/>
        </dgm:presLayoutVars>
      </dgm:prSet>
      <dgm:spPr/>
    </dgm:pt>
    <dgm:pt modelId="{54E97B0A-47AE-43F4-AF5B-2952A49434BE}" type="pres">
      <dgm:prSet presAssocID="{D33A3253-CDA9-49F7-AE2E-552B4A6924AA}" presName="sibTrans" presStyleCnt="0"/>
      <dgm:spPr/>
    </dgm:pt>
    <dgm:pt modelId="{019268D3-9AB9-4B70-9C45-A905CCD611A4}" type="pres">
      <dgm:prSet presAssocID="{8989CB06-4016-4FBC-95A3-6CB74D1C6D7A}" presName="compNode" presStyleCnt="0"/>
      <dgm:spPr/>
    </dgm:pt>
    <dgm:pt modelId="{138AC0F0-2179-4F15-A271-BE1DB5D3A540}" type="pres">
      <dgm:prSet presAssocID="{8989CB06-4016-4FBC-95A3-6CB74D1C6D7A}"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umbbell"/>
        </a:ext>
      </dgm:extLst>
    </dgm:pt>
    <dgm:pt modelId="{E7983EAF-CBFA-4FB8-9459-AA5D29C9651C}" type="pres">
      <dgm:prSet presAssocID="{8989CB06-4016-4FBC-95A3-6CB74D1C6D7A}" presName="spaceRect" presStyleCnt="0"/>
      <dgm:spPr/>
    </dgm:pt>
    <dgm:pt modelId="{537DBCBB-D2DA-4D5E-B8C5-C246EAF90F50}" type="pres">
      <dgm:prSet presAssocID="{8989CB06-4016-4FBC-95A3-6CB74D1C6D7A}" presName="textRect" presStyleLbl="revTx" presStyleIdx="4" presStyleCnt="6">
        <dgm:presLayoutVars>
          <dgm:chMax val="1"/>
          <dgm:chPref val="1"/>
        </dgm:presLayoutVars>
      </dgm:prSet>
      <dgm:spPr/>
    </dgm:pt>
    <dgm:pt modelId="{C08454AF-EEA8-407A-BAEA-F06333575100}" type="pres">
      <dgm:prSet presAssocID="{0D08105E-064C-49EB-B0C0-A21DE60878A0}" presName="sibTrans" presStyleCnt="0"/>
      <dgm:spPr/>
    </dgm:pt>
    <dgm:pt modelId="{8F1B4340-F34C-4239-B1BF-5C36770155E6}" type="pres">
      <dgm:prSet presAssocID="{C59D34D2-19A7-4AC7-A59A-2AAC3FAF3887}" presName="compNode" presStyleCnt="0"/>
      <dgm:spPr/>
    </dgm:pt>
    <dgm:pt modelId="{617EDFFF-A788-4DA3-932C-C7CDCC426403}" type="pres">
      <dgm:prSet presAssocID="{C59D34D2-19A7-4AC7-A59A-2AAC3FAF388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isconnected"/>
        </a:ext>
      </dgm:extLst>
    </dgm:pt>
    <dgm:pt modelId="{A75D1F37-5A40-48DB-9569-F3DBF47D2D91}" type="pres">
      <dgm:prSet presAssocID="{C59D34D2-19A7-4AC7-A59A-2AAC3FAF3887}" presName="spaceRect" presStyleCnt="0"/>
      <dgm:spPr/>
    </dgm:pt>
    <dgm:pt modelId="{6AB58760-3CF9-4955-AFF7-3E3235971BC8}" type="pres">
      <dgm:prSet presAssocID="{C59D34D2-19A7-4AC7-A59A-2AAC3FAF3887}" presName="textRect" presStyleLbl="revTx" presStyleIdx="5" presStyleCnt="6">
        <dgm:presLayoutVars>
          <dgm:chMax val="1"/>
          <dgm:chPref val="1"/>
        </dgm:presLayoutVars>
      </dgm:prSet>
      <dgm:spPr/>
    </dgm:pt>
  </dgm:ptLst>
  <dgm:cxnLst>
    <dgm:cxn modelId="{95020E2E-DDE2-4A86-957D-EC6D4BFA7066}" srcId="{AFF22D97-B5AE-4D04-87C8-A5AA77D16341}" destId="{C59D34D2-19A7-4AC7-A59A-2AAC3FAF3887}" srcOrd="5" destOrd="0" parTransId="{1276657C-B719-4958-B74D-FCDDC0E6B643}" sibTransId="{8D0EFAFF-BB4D-440A-B3A3-DFC508811BE7}"/>
    <dgm:cxn modelId="{80F30A65-4205-47B8-BB0A-FB7B2B92FC22}" type="presOf" srcId="{AFF22D97-B5AE-4D04-87C8-A5AA77D16341}" destId="{13A8F9C6-858E-4AAC-B04E-7B260173A945}" srcOrd="0" destOrd="0" presId="urn:microsoft.com/office/officeart/2018/2/layout/IconLabelList"/>
    <dgm:cxn modelId="{C7AAF589-F2A8-44AF-9F53-817304FFE2E2}" srcId="{AFF22D97-B5AE-4D04-87C8-A5AA77D16341}" destId="{F69BE915-F406-48B8-BCB8-A23DC2929E3D}" srcOrd="1" destOrd="0" parTransId="{E92AE3DA-F4E6-42C8-A75F-2BB5D0AB25A1}" sibTransId="{84CC42B7-598B-4F55-8940-B63121FA3FFB}"/>
    <dgm:cxn modelId="{FCED7A8E-2D6F-4714-B6F2-0B4CB00F5403}" srcId="{AFF22D97-B5AE-4D04-87C8-A5AA77D16341}" destId="{8989CB06-4016-4FBC-95A3-6CB74D1C6D7A}" srcOrd="4" destOrd="0" parTransId="{CBFAEC28-4B3D-4AE8-8D1C-20C87CC5BF8C}" sibTransId="{0D08105E-064C-49EB-B0C0-A21DE60878A0}"/>
    <dgm:cxn modelId="{AD2943A4-288D-4D59-B043-AB86D3AE9447}" srcId="{AFF22D97-B5AE-4D04-87C8-A5AA77D16341}" destId="{79A18EA4-7F9D-49CB-BEDD-CB3A0896E505}" srcOrd="2" destOrd="0" parTransId="{B31A3D8C-A259-4C39-8447-FCC45CACF548}" sibTransId="{BAE75750-4568-43DA-9BDF-58DD457C5EE6}"/>
    <dgm:cxn modelId="{08EA47B4-263E-4F9F-B137-98578A1F54D5}" srcId="{AFF22D97-B5AE-4D04-87C8-A5AA77D16341}" destId="{71140E75-2956-448A-88BB-669F65152179}" srcOrd="0" destOrd="0" parTransId="{9054315E-E8C7-4612-93CF-C02A726EB586}" sibTransId="{E81AC76A-B1D0-42BB-B548-E4E039FC184C}"/>
    <dgm:cxn modelId="{6BBC4EC2-A743-462E-942F-542BB975C795}" type="presOf" srcId="{71140E75-2956-448A-88BB-669F65152179}" destId="{580B7135-DCA3-4FF0-B8B5-7BEB3505A693}" srcOrd="0" destOrd="0" presId="urn:microsoft.com/office/officeart/2018/2/layout/IconLabelList"/>
    <dgm:cxn modelId="{D63E3BD5-37D3-4EAB-85B9-23A657275443}" type="presOf" srcId="{F69BE915-F406-48B8-BCB8-A23DC2929E3D}" destId="{A400D7FF-4FC9-45EC-892E-C581570A83C2}" srcOrd="0" destOrd="0" presId="urn:microsoft.com/office/officeart/2018/2/layout/IconLabelList"/>
    <dgm:cxn modelId="{740FCDD6-2348-4B4F-8A83-3693372F7237}" type="presOf" srcId="{C59D34D2-19A7-4AC7-A59A-2AAC3FAF3887}" destId="{6AB58760-3CF9-4955-AFF7-3E3235971BC8}" srcOrd="0" destOrd="0" presId="urn:microsoft.com/office/officeart/2018/2/layout/IconLabelList"/>
    <dgm:cxn modelId="{E81747D8-6079-40A7-AA92-7B8FCEBF3CC5}" type="presOf" srcId="{79A18EA4-7F9D-49CB-BEDD-CB3A0896E505}" destId="{F9BFE72D-8086-4A1D-96B2-464649DB9C98}" srcOrd="0" destOrd="0" presId="urn:microsoft.com/office/officeart/2018/2/layout/IconLabelList"/>
    <dgm:cxn modelId="{172CDDEE-DF65-4D04-B23F-3FC0362F3BE8}" type="presOf" srcId="{5EC0AEBE-7402-4658-9E3B-649533F603A2}" destId="{FA64753E-147F-4B46-9602-D1151577E9E4}" srcOrd="0" destOrd="0" presId="urn:microsoft.com/office/officeart/2018/2/layout/IconLabelList"/>
    <dgm:cxn modelId="{432B3AF6-4B7C-43C1-8BDA-1507BEB46879}" type="presOf" srcId="{8989CB06-4016-4FBC-95A3-6CB74D1C6D7A}" destId="{537DBCBB-D2DA-4D5E-B8C5-C246EAF90F50}" srcOrd="0" destOrd="0" presId="urn:microsoft.com/office/officeart/2018/2/layout/IconLabelList"/>
    <dgm:cxn modelId="{8BF5DDF7-FA83-409A-947B-C636742F9623}" srcId="{AFF22D97-B5AE-4D04-87C8-A5AA77D16341}" destId="{5EC0AEBE-7402-4658-9E3B-649533F603A2}" srcOrd="3" destOrd="0" parTransId="{54D2230D-4A82-4CF6-AF3D-2250F757B1BF}" sibTransId="{D33A3253-CDA9-49F7-AE2E-552B4A6924AA}"/>
    <dgm:cxn modelId="{39AEA45F-95CE-4BE3-990E-417721B9D247}" type="presParOf" srcId="{13A8F9C6-858E-4AAC-B04E-7B260173A945}" destId="{A9D50CB2-9C68-48F1-9D00-E4B4BB702F20}" srcOrd="0" destOrd="0" presId="urn:microsoft.com/office/officeart/2018/2/layout/IconLabelList"/>
    <dgm:cxn modelId="{ACACED34-1FB2-4CA4-8808-2A07315BBFA7}" type="presParOf" srcId="{A9D50CB2-9C68-48F1-9D00-E4B4BB702F20}" destId="{F13D8307-F5F7-42B3-B4F8-EECD41AAF150}" srcOrd="0" destOrd="0" presId="urn:microsoft.com/office/officeart/2018/2/layout/IconLabelList"/>
    <dgm:cxn modelId="{35EB4BFA-C24C-42B6-9142-22A4918781BD}" type="presParOf" srcId="{A9D50CB2-9C68-48F1-9D00-E4B4BB702F20}" destId="{80CFFB26-399C-444E-A8B6-31A2C12E7322}" srcOrd="1" destOrd="0" presId="urn:microsoft.com/office/officeart/2018/2/layout/IconLabelList"/>
    <dgm:cxn modelId="{05F7319E-F970-4651-BF3F-A4423FCF451B}" type="presParOf" srcId="{A9D50CB2-9C68-48F1-9D00-E4B4BB702F20}" destId="{580B7135-DCA3-4FF0-B8B5-7BEB3505A693}" srcOrd="2" destOrd="0" presId="urn:microsoft.com/office/officeart/2018/2/layout/IconLabelList"/>
    <dgm:cxn modelId="{F58AA64A-FA5B-4265-B7AC-9D452A53DB63}" type="presParOf" srcId="{13A8F9C6-858E-4AAC-B04E-7B260173A945}" destId="{984CB42B-7170-43F4-A7BA-4F7707791E3A}" srcOrd="1" destOrd="0" presId="urn:microsoft.com/office/officeart/2018/2/layout/IconLabelList"/>
    <dgm:cxn modelId="{5EE4F348-8910-41CC-B2C6-F5F6D1668FF8}" type="presParOf" srcId="{13A8F9C6-858E-4AAC-B04E-7B260173A945}" destId="{564D69AB-4977-49F6-8AD9-89E5F176FBE9}" srcOrd="2" destOrd="0" presId="urn:microsoft.com/office/officeart/2018/2/layout/IconLabelList"/>
    <dgm:cxn modelId="{92060A68-81A7-498A-8ED0-716BEBF6A52B}" type="presParOf" srcId="{564D69AB-4977-49F6-8AD9-89E5F176FBE9}" destId="{A546AB1E-615C-4FA4-AD45-D1DB57D7E8C8}" srcOrd="0" destOrd="0" presId="urn:microsoft.com/office/officeart/2018/2/layout/IconLabelList"/>
    <dgm:cxn modelId="{3489F202-1E72-4B6D-B718-C85E13331546}" type="presParOf" srcId="{564D69AB-4977-49F6-8AD9-89E5F176FBE9}" destId="{BEA231DA-92F7-484E-9D97-C7851019E1FE}" srcOrd="1" destOrd="0" presId="urn:microsoft.com/office/officeart/2018/2/layout/IconLabelList"/>
    <dgm:cxn modelId="{89530389-A558-49B0-846B-FD2F8A27BFC9}" type="presParOf" srcId="{564D69AB-4977-49F6-8AD9-89E5F176FBE9}" destId="{A400D7FF-4FC9-45EC-892E-C581570A83C2}" srcOrd="2" destOrd="0" presId="urn:microsoft.com/office/officeart/2018/2/layout/IconLabelList"/>
    <dgm:cxn modelId="{B277111F-B259-4D13-A092-4A754C9ED511}" type="presParOf" srcId="{13A8F9C6-858E-4AAC-B04E-7B260173A945}" destId="{6799BFFA-E5B7-4AA7-A9D9-DBA7724F8D99}" srcOrd="3" destOrd="0" presId="urn:microsoft.com/office/officeart/2018/2/layout/IconLabelList"/>
    <dgm:cxn modelId="{B5B6EAC2-7499-4D23-BC5A-0631D7FAC10E}" type="presParOf" srcId="{13A8F9C6-858E-4AAC-B04E-7B260173A945}" destId="{8DDDE4A3-1BE1-401A-8A51-95B369D1FC1C}" srcOrd="4" destOrd="0" presId="urn:microsoft.com/office/officeart/2018/2/layout/IconLabelList"/>
    <dgm:cxn modelId="{6ABF0807-7DA7-4AC2-8BB7-B722774C70B9}" type="presParOf" srcId="{8DDDE4A3-1BE1-401A-8A51-95B369D1FC1C}" destId="{8E193981-0684-495C-8AFD-F52757C399F0}" srcOrd="0" destOrd="0" presId="urn:microsoft.com/office/officeart/2018/2/layout/IconLabelList"/>
    <dgm:cxn modelId="{0ACF0482-E781-4ED7-8F8D-C9C120281AFB}" type="presParOf" srcId="{8DDDE4A3-1BE1-401A-8A51-95B369D1FC1C}" destId="{7EC0A6CF-BE29-4F22-8E4A-DFDAB9E96808}" srcOrd="1" destOrd="0" presId="urn:microsoft.com/office/officeart/2018/2/layout/IconLabelList"/>
    <dgm:cxn modelId="{FD43425E-6EB5-4ABA-81D9-C2C438085B16}" type="presParOf" srcId="{8DDDE4A3-1BE1-401A-8A51-95B369D1FC1C}" destId="{F9BFE72D-8086-4A1D-96B2-464649DB9C98}" srcOrd="2" destOrd="0" presId="urn:microsoft.com/office/officeart/2018/2/layout/IconLabelList"/>
    <dgm:cxn modelId="{BC359625-D396-415A-BBF2-D244E1B0B271}" type="presParOf" srcId="{13A8F9C6-858E-4AAC-B04E-7B260173A945}" destId="{B031AE52-032F-49C3-90C6-EE446CC13BC8}" srcOrd="5" destOrd="0" presId="urn:microsoft.com/office/officeart/2018/2/layout/IconLabelList"/>
    <dgm:cxn modelId="{04932793-EE5E-4FAE-BFDB-875264DE057F}" type="presParOf" srcId="{13A8F9C6-858E-4AAC-B04E-7B260173A945}" destId="{E53F7D7B-7799-4206-B2FA-9C569882EF68}" srcOrd="6" destOrd="0" presId="urn:microsoft.com/office/officeart/2018/2/layout/IconLabelList"/>
    <dgm:cxn modelId="{F911DE06-F87A-4930-9066-005D797BDE61}" type="presParOf" srcId="{E53F7D7B-7799-4206-B2FA-9C569882EF68}" destId="{72FFE944-489A-4690-9B41-FC061812C4BA}" srcOrd="0" destOrd="0" presId="urn:microsoft.com/office/officeart/2018/2/layout/IconLabelList"/>
    <dgm:cxn modelId="{E23134B5-B743-4F0C-A54C-97E2822590BF}" type="presParOf" srcId="{E53F7D7B-7799-4206-B2FA-9C569882EF68}" destId="{39BB0DF9-F527-43FB-B9A3-7B3A02231AB8}" srcOrd="1" destOrd="0" presId="urn:microsoft.com/office/officeart/2018/2/layout/IconLabelList"/>
    <dgm:cxn modelId="{05474004-C1CF-49AB-B408-24EA9C49E2A6}" type="presParOf" srcId="{E53F7D7B-7799-4206-B2FA-9C569882EF68}" destId="{FA64753E-147F-4B46-9602-D1151577E9E4}" srcOrd="2" destOrd="0" presId="urn:microsoft.com/office/officeart/2018/2/layout/IconLabelList"/>
    <dgm:cxn modelId="{FCEA5C4F-3D5D-4C3E-A106-B83C3B676BC0}" type="presParOf" srcId="{13A8F9C6-858E-4AAC-B04E-7B260173A945}" destId="{54E97B0A-47AE-43F4-AF5B-2952A49434BE}" srcOrd="7" destOrd="0" presId="urn:microsoft.com/office/officeart/2018/2/layout/IconLabelList"/>
    <dgm:cxn modelId="{2A7285D2-B711-48F5-AFEB-866C5562C1EA}" type="presParOf" srcId="{13A8F9C6-858E-4AAC-B04E-7B260173A945}" destId="{019268D3-9AB9-4B70-9C45-A905CCD611A4}" srcOrd="8" destOrd="0" presId="urn:microsoft.com/office/officeart/2018/2/layout/IconLabelList"/>
    <dgm:cxn modelId="{D1B240A8-FF6E-436F-8F81-541CD4DA69F6}" type="presParOf" srcId="{019268D3-9AB9-4B70-9C45-A905CCD611A4}" destId="{138AC0F0-2179-4F15-A271-BE1DB5D3A540}" srcOrd="0" destOrd="0" presId="urn:microsoft.com/office/officeart/2018/2/layout/IconLabelList"/>
    <dgm:cxn modelId="{0D7FB31C-312B-46BB-B60B-1FA8186A318E}" type="presParOf" srcId="{019268D3-9AB9-4B70-9C45-A905CCD611A4}" destId="{E7983EAF-CBFA-4FB8-9459-AA5D29C9651C}" srcOrd="1" destOrd="0" presId="urn:microsoft.com/office/officeart/2018/2/layout/IconLabelList"/>
    <dgm:cxn modelId="{334F4413-670A-440C-B851-F806F6F4C2F6}" type="presParOf" srcId="{019268D3-9AB9-4B70-9C45-A905CCD611A4}" destId="{537DBCBB-D2DA-4D5E-B8C5-C246EAF90F50}" srcOrd="2" destOrd="0" presId="urn:microsoft.com/office/officeart/2018/2/layout/IconLabelList"/>
    <dgm:cxn modelId="{E780F89E-286F-42A8-981D-4ECF1092162C}" type="presParOf" srcId="{13A8F9C6-858E-4AAC-B04E-7B260173A945}" destId="{C08454AF-EEA8-407A-BAEA-F06333575100}" srcOrd="9" destOrd="0" presId="urn:microsoft.com/office/officeart/2018/2/layout/IconLabelList"/>
    <dgm:cxn modelId="{33D24385-68D3-4F5D-B2A2-42E0FC4AF67B}" type="presParOf" srcId="{13A8F9C6-858E-4AAC-B04E-7B260173A945}" destId="{8F1B4340-F34C-4239-B1BF-5C36770155E6}" srcOrd="10" destOrd="0" presId="urn:microsoft.com/office/officeart/2018/2/layout/IconLabelList"/>
    <dgm:cxn modelId="{0D38BC7B-6042-41F1-A608-47D4D92D302A}" type="presParOf" srcId="{8F1B4340-F34C-4239-B1BF-5C36770155E6}" destId="{617EDFFF-A788-4DA3-932C-C7CDCC426403}" srcOrd="0" destOrd="0" presId="urn:microsoft.com/office/officeart/2018/2/layout/IconLabelList"/>
    <dgm:cxn modelId="{5D033A6D-EE99-4F74-8762-188AFD087286}" type="presParOf" srcId="{8F1B4340-F34C-4239-B1BF-5C36770155E6}" destId="{A75D1F37-5A40-48DB-9569-F3DBF47D2D91}" srcOrd="1" destOrd="0" presId="urn:microsoft.com/office/officeart/2018/2/layout/IconLabelList"/>
    <dgm:cxn modelId="{D56A2AA1-31CA-4BAC-AE30-6429CB00F7A9}" type="presParOf" srcId="{8F1B4340-F34C-4239-B1BF-5C36770155E6}" destId="{6AB58760-3CF9-4955-AFF7-3E3235971BC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5539A5-5ACC-4AFA-A3BE-7B2352418CA2}">
      <dsp:nvSpPr>
        <dsp:cNvPr id="0" name=""/>
        <dsp:cNvSpPr/>
      </dsp:nvSpPr>
      <dsp:spPr>
        <a:xfrm>
          <a:off x="0" y="93057"/>
          <a:ext cx="3005666" cy="1803399"/>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IN" sz="3200" kern="1200" dirty="0"/>
            <a:t>Introduction</a:t>
          </a:r>
          <a:endParaRPr lang="en-US" sz="3200" kern="1200" dirty="0"/>
        </a:p>
      </dsp:txBody>
      <dsp:txXfrm>
        <a:off x="0" y="93057"/>
        <a:ext cx="3005666" cy="1803399"/>
      </dsp:txXfrm>
    </dsp:sp>
    <dsp:sp modelId="{06916EB7-55FA-4A16-9DB9-4F2FF3E3F7CA}">
      <dsp:nvSpPr>
        <dsp:cNvPr id="0" name=""/>
        <dsp:cNvSpPr/>
      </dsp:nvSpPr>
      <dsp:spPr>
        <a:xfrm>
          <a:off x="3306233" y="93057"/>
          <a:ext cx="3005666" cy="1803399"/>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IN" sz="3200" kern="1200" dirty="0"/>
            <a:t>Aspect Based Sentiment Analysis</a:t>
          </a:r>
          <a:endParaRPr lang="en-US" sz="3200" kern="1200" dirty="0"/>
        </a:p>
      </dsp:txBody>
      <dsp:txXfrm>
        <a:off x="3306233" y="93057"/>
        <a:ext cx="3005666" cy="1803399"/>
      </dsp:txXfrm>
    </dsp:sp>
    <dsp:sp modelId="{F0191DAA-E0F9-4125-AF4A-A78900EDF6B0}">
      <dsp:nvSpPr>
        <dsp:cNvPr id="0" name=""/>
        <dsp:cNvSpPr/>
      </dsp:nvSpPr>
      <dsp:spPr>
        <a:xfrm>
          <a:off x="6612466" y="93057"/>
          <a:ext cx="3005666" cy="1803399"/>
        </a:xfrm>
        <a:prstGeom prst="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IN" sz="3200" kern="1200" dirty="0"/>
            <a:t>Aspect Category Sentiment Analysis</a:t>
          </a:r>
          <a:endParaRPr lang="en-US" sz="3200" kern="1200" dirty="0"/>
        </a:p>
      </dsp:txBody>
      <dsp:txXfrm>
        <a:off x="6612466" y="93057"/>
        <a:ext cx="3005666" cy="1803399"/>
      </dsp:txXfrm>
    </dsp:sp>
    <dsp:sp modelId="{E006CCC0-BE6C-4CB0-9D0B-C1E41493B546}">
      <dsp:nvSpPr>
        <dsp:cNvPr id="0" name=""/>
        <dsp:cNvSpPr/>
      </dsp:nvSpPr>
      <dsp:spPr>
        <a:xfrm>
          <a:off x="0" y="2197024"/>
          <a:ext cx="3005666" cy="1803399"/>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IN" sz="3200" kern="1200" dirty="0"/>
            <a:t>The Challenging Dataset</a:t>
          </a:r>
          <a:endParaRPr lang="en-US" sz="3200" kern="1200" dirty="0"/>
        </a:p>
      </dsp:txBody>
      <dsp:txXfrm>
        <a:off x="0" y="2197024"/>
        <a:ext cx="3005666" cy="1803399"/>
      </dsp:txXfrm>
    </dsp:sp>
    <dsp:sp modelId="{F3B8122F-0787-4752-8B12-39D861CE015F}">
      <dsp:nvSpPr>
        <dsp:cNvPr id="0" name=""/>
        <dsp:cNvSpPr/>
      </dsp:nvSpPr>
      <dsp:spPr>
        <a:xfrm>
          <a:off x="3306233" y="2197024"/>
          <a:ext cx="3005666" cy="1803399"/>
        </a:xfrm>
        <a:prstGeom prst="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IN" sz="3200" kern="1200" dirty="0"/>
            <a:t>Aspect Category Detection</a:t>
          </a:r>
          <a:endParaRPr lang="en-US" sz="3200" kern="1200" dirty="0"/>
        </a:p>
      </dsp:txBody>
      <dsp:txXfrm>
        <a:off x="3306233" y="2197024"/>
        <a:ext cx="3005666" cy="1803399"/>
      </dsp:txXfrm>
    </dsp:sp>
    <dsp:sp modelId="{109A98B5-A68D-44EF-A4B0-3415C11540E2}">
      <dsp:nvSpPr>
        <dsp:cNvPr id="0" name=""/>
        <dsp:cNvSpPr/>
      </dsp:nvSpPr>
      <dsp:spPr>
        <a:xfrm>
          <a:off x="6612466" y="2197024"/>
          <a:ext cx="3005666" cy="1803399"/>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IN" sz="3200" kern="1200" dirty="0"/>
            <a:t>Aspect Category Sentiment Classification</a:t>
          </a:r>
          <a:endParaRPr lang="en-US" sz="3200" kern="1200" dirty="0"/>
        </a:p>
      </dsp:txBody>
      <dsp:txXfrm>
        <a:off x="6612466" y="2197024"/>
        <a:ext cx="3005666" cy="18033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3D8307-F5F7-42B3-B4F8-EECD41AAF150}">
      <dsp:nvSpPr>
        <dsp:cNvPr id="0" name=""/>
        <dsp:cNvSpPr/>
      </dsp:nvSpPr>
      <dsp:spPr>
        <a:xfrm>
          <a:off x="389596" y="1111621"/>
          <a:ext cx="628857" cy="6288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80B7135-DCA3-4FF0-B8B5-7BEB3505A693}">
      <dsp:nvSpPr>
        <dsp:cNvPr id="0" name=""/>
        <dsp:cNvSpPr/>
      </dsp:nvSpPr>
      <dsp:spPr>
        <a:xfrm>
          <a:off x="5294" y="2021106"/>
          <a:ext cx="1397460" cy="9607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Initialized all word vectors by Glove.</a:t>
          </a:r>
        </a:p>
      </dsp:txBody>
      <dsp:txXfrm>
        <a:off x="5294" y="2021106"/>
        <a:ext cx="1397460" cy="960754"/>
      </dsp:txXfrm>
    </dsp:sp>
    <dsp:sp modelId="{A546AB1E-615C-4FA4-AD45-D1DB57D7E8C8}">
      <dsp:nvSpPr>
        <dsp:cNvPr id="0" name=""/>
        <dsp:cNvSpPr/>
      </dsp:nvSpPr>
      <dsp:spPr>
        <a:xfrm>
          <a:off x="2031612" y="1111621"/>
          <a:ext cx="628857" cy="6288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400D7FF-4FC9-45EC-892E-C581570A83C2}">
      <dsp:nvSpPr>
        <dsp:cNvPr id="0" name=""/>
        <dsp:cNvSpPr/>
      </dsp:nvSpPr>
      <dsp:spPr>
        <a:xfrm>
          <a:off x="1647311" y="2021106"/>
          <a:ext cx="1397460" cy="9607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Pre-trained work embedding vectors on an unlabeled corpus of size 840 billion. </a:t>
          </a:r>
        </a:p>
      </dsp:txBody>
      <dsp:txXfrm>
        <a:off x="1647311" y="2021106"/>
        <a:ext cx="1397460" cy="960754"/>
      </dsp:txXfrm>
    </dsp:sp>
    <dsp:sp modelId="{8E193981-0684-495C-8AFD-F52757C399F0}">
      <dsp:nvSpPr>
        <dsp:cNvPr id="0" name=""/>
        <dsp:cNvSpPr/>
      </dsp:nvSpPr>
      <dsp:spPr>
        <a:xfrm>
          <a:off x="3673629" y="1111621"/>
          <a:ext cx="628857" cy="6288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BFE72D-8086-4A1D-96B2-464649DB9C98}">
      <dsp:nvSpPr>
        <dsp:cNvPr id="0" name=""/>
        <dsp:cNvSpPr/>
      </dsp:nvSpPr>
      <dsp:spPr>
        <a:xfrm>
          <a:off x="3289327" y="2021106"/>
          <a:ext cx="1397460" cy="9607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Other parameters initialized by sampling from a uniform distribution U(−ϵ, ϵ).</a:t>
          </a:r>
        </a:p>
      </dsp:txBody>
      <dsp:txXfrm>
        <a:off x="3289327" y="2021106"/>
        <a:ext cx="1397460" cy="960754"/>
      </dsp:txXfrm>
    </dsp:sp>
    <dsp:sp modelId="{72FFE944-489A-4690-9B41-FC061812C4BA}">
      <dsp:nvSpPr>
        <dsp:cNvPr id="0" name=""/>
        <dsp:cNvSpPr/>
      </dsp:nvSpPr>
      <dsp:spPr>
        <a:xfrm>
          <a:off x="5315646" y="1111621"/>
          <a:ext cx="628857" cy="6288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A64753E-147F-4B46-9602-D1151577E9E4}">
      <dsp:nvSpPr>
        <dsp:cNvPr id="0" name=""/>
        <dsp:cNvSpPr/>
      </dsp:nvSpPr>
      <dsp:spPr>
        <a:xfrm>
          <a:off x="4931344" y="2021106"/>
          <a:ext cx="1397460" cy="9607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Size of word vectors, aspect embeddings and hidden layer are 300. </a:t>
          </a:r>
        </a:p>
      </dsp:txBody>
      <dsp:txXfrm>
        <a:off x="4931344" y="2021106"/>
        <a:ext cx="1397460" cy="960754"/>
      </dsp:txXfrm>
    </dsp:sp>
    <dsp:sp modelId="{138AC0F0-2179-4F15-A271-BE1DB5D3A540}">
      <dsp:nvSpPr>
        <dsp:cNvPr id="0" name=""/>
        <dsp:cNvSpPr/>
      </dsp:nvSpPr>
      <dsp:spPr>
        <a:xfrm>
          <a:off x="6957662" y="1111621"/>
          <a:ext cx="628857" cy="62885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37DBCBB-D2DA-4D5E-B8C5-C246EAF90F50}">
      <dsp:nvSpPr>
        <dsp:cNvPr id="0" name=""/>
        <dsp:cNvSpPr/>
      </dsp:nvSpPr>
      <dsp:spPr>
        <a:xfrm>
          <a:off x="6573360" y="2021106"/>
          <a:ext cx="1397460" cy="9607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The length of attention weights is the same as the length of sentence. </a:t>
          </a:r>
        </a:p>
      </dsp:txBody>
      <dsp:txXfrm>
        <a:off x="6573360" y="2021106"/>
        <a:ext cx="1397460" cy="960754"/>
      </dsp:txXfrm>
    </dsp:sp>
    <dsp:sp modelId="{617EDFFF-A788-4DA3-932C-C7CDCC426403}">
      <dsp:nvSpPr>
        <dsp:cNvPr id="0" name=""/>
        <dsp:cNvSpPr/>
      </dsp:nvSpPr>
      <dsp:spPr>
        <a:xfrm>
          <a:off x="8599679" y="1111621"/>
          <a:ext cx="628857" cy="62885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AB58760-3CF9-4955-AFF7-3E3235971BC8}">
      <dsp:nvSpPr>
        <dsp:cNvPr id="0" name=""/>
        <dsp:cNvSpPr/>
      </dsp:nvSpPr>
      <dsp:spPr>
        <a:xfrm>
          <a:off x="8215377" y="2021106"/>
          <a:ext cx="1397460" cy="9607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IN" sz="1100" kern="1200"/>
            <a:t>Theano</a:t>
          </a:r>
          <a:r>
            <a:rPr lang="en-US" sz="1100" kern="1200"/>
            <a:t> is used for implementing our neural network models. We trained all models with a batch size of 25 examples, a momentum of 0.9, L2-regularization weight of 0.001 and initial learning rate of 0.01 for AdaGrad. </a:t>
          </a:r>
        </a:p>
      </dsp:txBody>
      <dsp:txXfrm>
        <a:off x="8215377" y="2021106"/>
        <a:ext cx="1397460" cy="96075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9E80FAC-2372-41F3-83C5-923E6CC3148A}" type="datetimeFigureOut">
              <a:rPr lang="en-IN" smtClean="0"/>
              <a:t>01-09-2020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9D6AD-A3F0-43CC-9653-B36390B9BB28}" type="slidenum">
              <a:rPr lang="en-IN" smtClean="0"/>
              <a:t>‹#›</a:t>
            </a:fld>
            <a:endParaRPr lang="en-IN"/>
          </a:p>
        </p:txBody>
      </p:sp>
    </p:spTree>
    <p:extLst>
      <p:ext uri="{BB962C8B-B14F-4D97-AF65-F5344CB8AC3E}">
        <p14:creationId xmlns:p14="http://schemas.microsoft.com/office/powerpoint/2010/main" val="3588091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E80FAC-2372-41F3-83C5-923E6CC3148A}" type="datetimeFigureOut">
              <a:rPr lang="en-IN" smtClean="0"/>
              <a:t>01-09-2020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9D6AD-A3F0-43CC-9653-B36390B9BB28}" type="slidenum">
              <a:rPr lang="en-IN" smtClean="0"/>
              <a:t>‹#›</a:t>
            </a:fld>
            <a:endParaRPr lang="en-IN"/>
          </a:p>
        </p:txBody>
      </p:sp>
    </p:spTree>
    <p:extLst>
      <p:ext uri="{BB962C8B-B14F-4D97-AF65-F5344CB8AC3E}">
        <p14:creationId xmlns:p14="http://schemas.microsoft.com/office/powerpoint/2010/main" val="152317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E80FAC-2372-41F3-83C5-923E6CC3148A}" type="datetimeFigureOut">
              <a:rPr lang="en-IN" smtClean="0"/>
              <a:t>01-09-2020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9D6AD-A3F0-43CC-9653-B36390B9BB28}"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5296546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E80FAC-2372-41F3-83C5-923E6CC3148A}" type="datetimeFigureOut">
              <a:rPr lang="en-IN" smtClean="0"/>
              <a:t>01-09-2020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9D6AD-A3F0-43CC-9653-B36390B9BB28}" type="slidenum">
              <a:rPr lang="en-IN" smtClean="0"/>
              <a:t>‹#›</a:t>
            </a:fld>
            <a:endParaRPr lang="en-IN"/>
          </a:p>
        </p:txBody>
      </p:sp>
    </p:spTree>
    <p:extLst>
      <p:ext uri="{BB962C8B-B14F-4D97-AF65-F5344CB8AC3E}">
        <p14:creationId xmlns:p14="http://schemas.microsoft.com/office/powerpoint/2010/main" val="1680172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E80FAC-2372-41F3-83C5-923E6CC3148A}" type="datetimeFigureOut">
              <a:rPr lang="en-IN" smtClean="0"/>
              <a:t>01-09-2020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9D6AD-A3F0-43CC-9653-B36390B9BB28}"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3885024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E80FAC-2372-41F3-83C5-923E6CC3148A}" type="datetimeFigureOut">
              <a:rPr lang="en-IN" smtClean="0"/>
              <a:t>01-09-2020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9D6AD-A3F0-43CC-9653-B36390B9BB28}" type="slidenum">
              <a:rPr lang="en-IN" smtClean="0"/>
              <a:t>‹#›</a:t>
            </a:fld>
            <a:endParaRPr lang="en-IN"/>
          </a:p>
        </p:txBody>
      </p:sp>
    </p:spTree>
    <p:extLst>
      <p:ext uri="{BB962C8B-B14F-4D97-AF65-F5344CB8AC3E}">
        <p14:creationId xmlns:p14="http://schemas.microsoft.com/office/powerpoint/2010/main" val="19326786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E80FAC-2372-41F3-83C5-923E6CC3148A}" type="datetimeFigureOut">
              <a:rPr lang="en-IN" smtClean="0"/>
              <a:t>01-09-2020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9D6AD-A3F0-43CC-9653-B36390B9BB28}" type="slidenum">
              <a:rPr lang="en-IN" smtClean="0"/>
              <a:t>‹#›</a:t>
            </a:fld>
            <a:endParaRPr lang="en-IN"/>
          </a:p>
        </p:txBody>
      </p:sp>
    </p:spTree>
    <p:extLst>
      <p:ext uri="{BB962C8B-B14F-4D97-AF65-F5344CB8AC3E}">
        <p14:creationId xmlns:p14="http://schemas.microsoft.com/office/powerpoint/2010/main" val="3826537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E80FAC-2372-41F3-83C5-923E6CC3148A}" type="datetimeFigureOut">
              <a:rPr lang="en-IN" smtClean="0"/>
              <a:t>01-09-2020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9D6AD-A3F0-43CC-9653-B36390B9BB28}" type="slidenum">
              <a:rPr lang="en-IN" smtClean="0"/>
              <a:t>‹#›</a:t>
            </a:fld>
            <a:endParaRPr lang="en-IN"/>
          </a:p>
        </p:txBody>
      </p:sp>
    </p:spTree>
    <p:extLst>
      <p:ext uri="{BB962C8B-B14F-4D97-AF65-F5344CB8AC3E}">
        <p14:creationId xmlns:p14="http://schemas.microsoft.com/office/powerpoint/2010/main" val="14946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E80FAC-2372-41F3-83C5-923E6CC3148A}" type="datetimeFigureOut">
              <a:rPr lang="en-IN" smtClean="0"/>
              <a:t>01-09-2020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9D6AD-A3F0-43CC-9653-B36390B9BB28}" type="slidenum">
              <a:rPr lang="en-IN" smtClean="0"/>
              <a:t>‹#›</a:t>
            </a:fld>
            <a:endParaRPr lang="en-IN"/>
          </a:p>
        </p:txBody>
      </p:sp>
    </p:spTree>
    <p:extLst>
      <p:ext uri="{BB962C8B-B14F-4D97-AF65-F5344CB8AC3E}">
        <p14:creationId xmlns:p14="http://schemas.microsoft.com/office/powerpoint/2010/main" val="1281506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E80FAC-2372-41F3-83C5-923E6CC3148A}" type="datetimeFigureOut">
              <a:rPr lang="en-IN" smtClean="0"/>
              <a:t>01-09-2020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C9D6AD-A3F0-43CC-9653-B36390B9BB28}" type="slidenum">
              <a:rPr lang="en-IN" smtClean="0"/>
              <a:t>‹#›</a:t>
            </a:fld>
            <a:endParaRPr lang="en-IN"/>
          </a:p>
        </p:txBody>
      </p:sp>
    </p:spTree>
    <p:extLst>
      <p:ext uri="{BB962C8B-B14F-4D97-AF65-F5344CB8AC3E}">
        <p14:creationId xmlns:p14="http://schemas.microsoft.com/office/powerpoint/2010/main" val="3399738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9E80FAC-2372-41F3-83C5-923E6CC3148A}" type="datetimeFigureOut">
              <a:rPr lang="en-IN" smtClean="0"/>
              <a:t>01-09-2020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C9D6AD-A3F0-43CC-9653-B36390B9BB28}" type="slidenum">
              <a:rPr lang="en-IN" smtClean="0"/>
              <a:t>‹#›</a:t>
            </a:fld>
            <a:endParaRPr lang="en-IN"/>
          </a:p>
        </p:txBody>
      </p:sp>
    </p:spTree>
    <p:extLst>
      <p:ext uri="{BB962C8B-B14F-4D97-AF65-F5344CB8AC3E}">
        <p14:creationId xmlns:p14="http://schemas.microsoft.com/office/powerpoint/2010/main" val="1237281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9E80FAC-2372-41F3-83C5-923E6CC3148A}" type="datetimeFigureOut">
              <a:rPr lang="en-IN" smtClean="0"/>
              <a:t>01-09-2020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7C9D6AD-A3F0-43CC-9653-B36390B9BB28}" type="slidenum">
              <a:rPr lang="en-IN" smtClean="0"/>
              <a:t>‹#›</a:t>
            </a:fld>
            <a:endParaRPr lang="en-IN"/>
          </a:p>
        </p:txBody>
      </p:sp>
    </p:spTree>
    <p:extLst>
      <p:ext uri="{BB962C8B-B14F-4D97-AF65-F5344CB8AC3E}">
        <p14:creationId xmlns:p14="http://schemas.microsoft.com/office/powerpoint/2010/main" val="1816775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9E80FAC-2372-41F3-83C5-923E6CC3148A}" type="datetimeFigureOut">
              <a:rPr lang="en-IN" smtClean="0"/>
              <a:t>01-09-2020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7C9D6AD-A3F0-43CC-9653-B36390B9BB28}" type="slidenum">
              <a:rPr lang="en-IN" smtClean="0"/>
              <a:t>‹#›</a:t>
            </a:fld>
            <a:endParaRPr lang="en-IN"/>
          </a:p>
        </p:txBody>
      </p:sp>
    </p:spTree>
    <p:extLst>
      <p:ext uri="{BB962C8B-B14F-4D97-AF65-F5344CB8AC3E}">
        <p14:creationId xmlns:p14="http://schemas.microsoft.com/office/powerpoint/2010/main" val="3011853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E80FAC-2372-41F3-83C5-923E6CC3148A}" type="datetimeFigureOut">
              <a:rPr lang="en-IN" smtClean="0"/>
              <a:t>01-09-2020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7C9D6AD-A3F0-43CC-9653-B36390B9BB28}" type="slidenum">
              <a:rPr lang="en-IN" smtClean="0"/>
              <a:t>‹#›</a:t>
            </a:fld>
            <a:endParaRPr lang="en-IN"/>
          </a:p>
        </p:txBody>
      </p:sp>
    </p:spTree>
    <p:extLst>
      <p:ext uri="{BB962C8B-B14F-4D97-AF65-F5344CB8AC3E}">
        <p14:creationId xmlns:p14="http://schemas.microsoft.com/office/powerpoint/2010/main" val="1055259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9E80FAC-2372-41F3-83C5-923E6CC3148A}" type="datetimeFigureOut">
              <a:rPr lang="en-IN" smtClean="0"/>
              <a:t>01-09-2020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C9D6AD-A3F0-43CC-9653-B36390B9BB28}" type="slidenum">
              <a:rPr lang="en-IN" smtClean="0"/>
              <a:t>‹#›</a:t>
            </a:fld>
            <a:endParaRPr lang="en-IN"/>
          </a:p>
        </p:txBody>
      </p:sp>
    </p:spTree>
    <p:extLst>
      <p:ext uri="{BB962C8B-B14F-4D97-AF65-F5344CB8AC3E}">
        <p14:creationId xmlns:p14="http://schemas.microsoft.com/office/powerpoint/2010/main" val="4255529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C9D6AD-A3F0-43CC-9653-B36390B9BB28}" type="slidenum">
              <a:rPr lang="en-IN" smtClean="0"/>
              <a:t>‹#›</a:t>
            </a:fld>
            <a:endParaRPr lang="en-IN"/>
          </a:p>
        </p:txBody>
      </p:sp>
      <p:sp>
        <p:nvSpPr>
          <p:cNvPr id="5" name="Date Placeholder 4"/>
          <p:cNvSpPr>
            <a:spLocks noGrp="1"/>
          </p:cNvSpPr>
          <p:nvPr>
            <p:ph type="dt" sz="half" idx="10"/>
          </p:nvPr>
        </p:nvSpPr>
        <p:spPr/>
        <p:txBody>
          <a:bodyPr/>
          <a:lstStyle/>
          <a:p>
            <a:fld id="{B9E80FAC-2372-41F3-83C5-923E6CC3148A}" type="datetimeFigureOut">
              <a:rPr lang="en-IN" smtClean="0"/>
              <a:t>01-09-2020</a:t>
            </a:fld>
            <a:endParaRPr lang="en-IN"/>
          </a:p>
        </p:txBody>
      </p:sp>
    </p:spTree>
    <p:extLst>
      <p:ext uri="{BB962C8B-B14F-4D97-AF65-F5344CB8AC3E}">
        <p14:creationId xmlns:p14="http://schemas.microsoft.com/office/powerpoint/2010/main" val="418585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9E80FAC-2372-41F3-83C5-923E6CC3148A}" type="datetimeFigureOut">
              <a:rPr lang="en-IN" smtClean="0"/>
              <a:t>01-09-2020</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7C9D6AD-A3F0-43CC-9653-B36390B9BB28}" type="slidenum">
              <a:rPr lang="en-IN" smtClean="0"/>
              <a:t>‹#›</a:t>
            </a:fld>
            <a:endParaRPr lang="en-IN"/>
          </a:p>
        </p:txBody>
      </p:sp>
    </p:spTree>
    <p:extLst>
      <p:ext uri="{BB962C8B-B14F-4D97-AF65-F5344CB8AC3E}">
        <p14:creationId xmlns:p14="http://schemas.microsoft.com/office/powerpoint/2010/main" val="2659704332"/>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www.nevillehobson.com/2015/07/20/fir-817-sarcasm-poses-a-challenge-in-sentiment-analysi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principalspov.blogspot.com/2014/12/the-three-questions.html" TargetMode="External"/><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8E226-703C-4538-BF40-955C9507A044}"/>
              </a:ext>
            </a:extLst>
          </p:cNvPr>
          <p:cNvSpPr>
            <a:spLocks noGrp="1"/>
          </p:cNvSpPr>
          <p:nvPr>
            <p:ph type="ctrTitle"/>
          </p:nvPr>
        </p:nvSpPr>
        <p:spPr>
          <a:xfrm>
            <a:off x="609601" y="4385066"/>
            <a:ext cx="10923638" cy="1317643"/>
          </a:xfrm>
        </p:spPr>
        <p:txBody>
          <a:bodyPr>
            <a:normAutofit/>
          </a:bodyPr>
          <a:lstStyle/>
          <a:p>
            <a:pPr algn="l">
              <a:lnSpc>
                <a:spcPct val="90000"/>
              </a:lnSpc>
            </a:pPr>
            <a:r>
              <a:rPr lang="en-IN" sz="4200" dirty="0">
                <a:solidFill>
                  <a:schemeClr val="accent3">
                    <a:lumMod val="75000"/>
                  </a:schemeClr>
                </a:solidFill>
              </a:rPr>
              <a:t>Aspect Category Sentiment Analysis on a Challenging Dataset</a:t>
            </a:r>
          </a:p>
        </p:txBody>
      </p:sp>
      <p:sp>
        <p:nvSpPr>
          <p:cNvPr id="3" name="Subtitle 2">
            <a:extLst>
              <a:ext uri="{FF2B5EF4-FFF2-40B4-BE49-F238E27FC236}">
                <a16:creationId xmlns:a16="http://schemas.microsoft.com/office/drawing/2014/main" id="{C8B41BA1-2F56-4698-8B14-10B5319C2FA8}"/>
              </a:ext>
            </a:extLst>
          </p:cNvPr>
          <p:cNvSpPr>
            <a:spLocks noGrp="1"/>
          </p:cNvSpPr>
          <p:nvPr>
            <p:ph type="subTitle" idx="1"/>
          </p:nvPr>
        </p:nvSpPr>
        <p:spPr>
          <a:xfrm>
            <a:off x="609600" y="5702709"/>
            <a:ext cx="10923638" cy="521109"/>
          </a:xfrm>
        </p:spPr>
        <p:txBody>
          <a:bodyPr>
            <a:normAutofit fontScale="25000" lnSpcReduction="20000"/>
          </a:bodyPr>
          <a:lstStyle/>
          <a:p>
            <a:pPr algn="l">
              <a:lnSpc>
                <a:spcPct val="90000"/>
              </a:lnSpc>
            </a:pPr>
            <a:endParaRPr lang="en-IN" sz="500" dirty="0"/>
          </a:p>
          <a:p>
            <a:pPr algn="l">
              <a:lnSpc>
                <a:spcPct val="90000"/>
              </a:lnSpc>
            </a:pPr>
            <a:r>
              <a:rPr lang="en-IN" sz="8000" dirty="0"/>
              <a:t>By Kiran Negi and Saumitra Das</a:t>
            </a:r>
          </a:p>
          <a:p>
            <a:pPr algn="l">
              <a:lnSpc>
                <a:spcPct val="90000"/>
              </a:lnSpc>
            </a:pPr>
            <a:r>
              <a:rPr lang="en-IN" sz="8000" dirty="0"/>
              <a:t>School of Computing, DCU</a:t>
            </a:r>
          </a:p>
        </p:txBody>
      </p:sp>
      <p:sp>
        <p:nvSpPr>
          <p:cNvPr id="23" name="Rectangle 22">
            <a:extLst>
              <a:ext uri="{FF2B5EF4-FFF2-40B4-BE49-F238E27FC236}">
                <a16:creationId xmlns:a16="http://schemas.microsoft.com/office/drawing/2014/main" id="{4F71A406-3CB7-4E4D-B434-24E6AA4F3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1772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pic>
        <p:nvPicPr>
          <p:cNvPr id="5" name="Picture 4">
            <a:extLst>
              <a:ext uri="{FF2B5EF4-FFF2-40B4-BE49-F238E27FC236}">
                <a16:creationId xmlns:a16="http://schemas.microsoft.com/office/drawing/2014/main" id="{1309FDEE-A386-401D-B698-611AC0D8A596}"/>
              </a:ext>
            </a:extLst>
          </p:cNvPr>
          <p:cNvPicPr>
            <a:picLocks noChangeAspect="1"/>
          </p:cNvPicPr>
          <p:nvPr/>
        </p:nvPicPr>
        <p:blipFill rotWithShape="1">
          <a:blip r:embed="rId2"/>
          <a:srcRect l="1298" r="3" b="3"/>
          <a:stretch/>
        </p:blipFill>
        <p:spPr>
          <a:xfrm>
            <a:off x="20" y="3"/>
            <a:ext cx="6050260" cy="4091667"/>
          </a:xfrm>
          <a:prstGeom prst="rect">
            <a:avLst/>
          </a:prstGeom>
        </p:spPr>
      </p:pic>
      <p:pic>
        <p:nvPicPr>
          <p:cNvPr id="6" name="Picture 5" descr="A close up of a cage&#10;&#10;Description automatically generated">
            <a:extLst>
              <a:ext uri="{FF2B5EF4-FFF2-40B4-BE49-F238E27FC236}">
                <a16:creationId xmlns:a16="http://schemas.microsoft.com/office/drawing/2014/main" id="{C394D7DC-D474-4C05-BCDD-3331BCB7B731}"/>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8815" r="17264" b="1"/>
          <a:stretch/>
        </p:blipFill>
        <p:spPr>
          <a:xfrm>
            <a:off x="6141719" y="-683"/>
            <a:ext cx="6050280" cy="4092348"/>
          </a:xfrm>
          <a:prstGeom prst="rect">
            <a:avLst/>
          </a:prstGeom>
        </p:spPr>
      </p:pic>
      <p:sp>
        <p:nvSpPr>
          <p:cNvPr id="7" name="TextBox 6">
            <a:extLst>
              <a:ext uri="{FF2B5EF4-FFF2-40B4-BE49-F238E27FC236}">
                <a16:creationId xmlns:a16="http://schemas.microsoft.com/office/drawing/2014/main" id="{0A25FB1A-969C-4A48-8340-A6BF1C5F9CC4}"/>
              </a:ext>
            </a:extLst>
          </p:cNvPr>
          <p:cNvSpPr txBox="1"/>
          <p:nvPr/>
        </p:nvSpPr>
        <p:spPr>
          <a:xfrm>
            <a:off x="227072" y="5722797"/>
            <a:ext cx="4200710" cy="230832"/>
          </a:xfrm>
          <a:prstGeom prst="rect">
            <a:avLst/>
          </a:prstGeom>
          <a:noFill/>
        </p:spPr>
        <p:txBody>
          <a:bodyPr wrap="square" rtlCol="0">
            <a:spAutoFit/>
          </a:bodyPr>
          <a:lstStyle/>
          <a:p>
            <a:endParaRPr lang="en-IN" sz="900" dirty="0"/>
          </a:p>
        </p:txBody>
      </p:sp>
    </p:spTree>
    <p:extLst>
      <p:ext uri="{BB962C8B-B14F-4D97-AF65-F5344CB8AC3E}">
        <p14:creationId xmlns:p14="http://schemas.microsoft.com/office/powerpoint/2010/main" val="224103959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495A5-E4E3-4ADF-A573-3ECF12143661}"/>
              </a:ext>
            </a:extLst>
          </p:cNvPr>
          <p:cNvSpPr>
            <a:spLocks noGrp="1"/>
          </p:cNvSpPr>
          <p:nvPr>
            <p:ph type="title"/>
          </p:nvPr>
        </p:nvSpPr>
        <p:spPr/>
        <p:txBody>
          <a:bodyPr/>
          <a:lstStyle/>
          <a:p>
            <a:r>
              <a:rPr lang="en-IN" dirty="0"/>
              <a:t>Aspect Category Detection</a:t>
            </a:r>
            <a:br>
              <a:rPr lang="en-IN" dirty="0"/>
            </a:br>
            <a:r>
              <a:rPr lang="en-IN" dirty="0"/>
              <a:t>1. Classical </a:t>
            </a:r>
            <a:r>
              <a:rPr lang="en-IN" dirty="0" err="1"/>
              <a:t>BoW</a:t>
            </a:r>
            <a:r>
              <a:rPr lang="en-IN" dirty="0"/>
              <a:t> methods</a:t>
            </a:r>
          </a:p>
        </p:txBody>
      </p:sp>
      <p:sp>
        <p:nvSpPr>
          <p:cNvPr id="3" name="Content Placeholder 2">
            <a:extLst>
              <a:ext uri="{FF2B5EF4-FFF2-40B4-BE49-F238E27FC236}">
                <a16:creationId xmlns:a16="http://schemas.microsoft.com/office/drawing/2014/main" id="{6029E260-694F-44AE-A380-4591178A7C04}"/>
              </a:ext>
            </a:extLst>
          </p:cNvPr>
          <p:cNvSpPr>
            <a:spLocks noGrp="1"/>
          </p:cNvSpPr>
          <p:nvPr>
            <p:ph idx="1"/>
          </p:nvPr>
        </p:nvSpPr>
        <p:spPr>
          <a:xfrm>
            <a:off x="677334" y="2160589"/>
            <a:ext cx="8596668" cy="3880773"/>
          </a:xfrm>
        </p:spPr>
        <p:txBody>
          <a:bodyPr>
            <a:normAutofit/>
          </a:bodyPr>
          <a:lstStyle/>
          <a:p>
            <a:r>
              <a:rPr lang="en-IN" dirty="0"/>
              <a:t>But none of the methods produced F1-score of more than 60.</a:t>
            </a:r>
          </a:p>
          <a:p>
            <a:r>
              <a:rPr lang="en-IN" dirty="0"/>
              <a:t>It </a:t>
            </a:r>
            <a:r>
              <a:rPr lang="en-US" dirty="0"/>
              <a:t>proves that traditional word vector representation of features will not work efficiently on the MAMS dataset.</a:t>
            </a:r>
          </a:p>
          <a:p>
            <a:pPr marL="0" indent="0">
              <a:buNone/>
            </a:pPr>
            <a:r>
              <a:rPr lang="en-IN" dirty="0"/>
              <a:t>			</a:t>
            </a:r>
          </a:p>
          <a:p>
            <a:endParaRPr lang="en-IN" dirty="0"/>
          </a:p>
        </p:txBody>
      </p:sp>
    </p:spTree>
    <p:extLst>
      <p:ext uri="{BB962C8B-B14F-4D97-AF65-F5344CB8AC3E}">
        <p14:creationId xmlns:p14="http://schemas.microsoft.com/office/powerpoint/2010/main" val="480989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495A5-E4E3-4ADF-A573-3ECF12143661}"/>
              </a:ext>
            </a:extLst>
          </p:cNvPr>
          <p:cNvSpPr>
            <a:spLocks noGrp="1"/>
          </p:cNvSpPr>
          <p:nvPr>
            <p:ph type="title"/>
          </p:nvPr>
        </p:nvSpPr>
        <p:spPr/>
        <p:txBody>
          <a:bodyPr/>
          <a:lstStyle/>
          <a:p>
            <a:r>
              <a:rPr lang="en-IN" dirty="0"/>
              <a:t>Aspect Category Detection</a:t>
            </a:r>
            <a:br>
              <a:rPr lang="en-IN" dirty="0"/>
            </a:br>
            <a:r>
              <a:rPr lang="en-IN" dirty="0"/>
              <a:t>2. Deep-learning word-embedding methods</a:t>
            </a:r>
          </a:p>
        </p:txBody>
      </p:sp>
      <p:sp>
        <p:nvSpPr>
          <p:cNvPr id="3" name="Content Placeholder 2">
            <a:extLst>
              <a:ext uri="{FF2B5EF4-FFF2-40B4-BE49-F238E27FC236}">
                <a16:creationId xmlns:a16="http://schemas.microsoft.com/office/drawing/2014/main" id="{6029E260-694F-44AE-A380-4591178A7C04}"/>
              </a:ext>
            </a:extLst>
          </p:cNvPr>
          <p:cNvSpPr>
            <a:spLocks noGrp="1"/>
          </p:cNvSpPr>
          <p:nvPr>
            <p:ph idx="1"/>
          </p:nvPr>
        </p:nvSpPr>
        <p:spPr>
          <a:xfrm>
            <a:off x="677334" y="2160589"/>
            <a:ext cx="8596668" cy="3880773"/>
          </a:xfrm>
        </p:spPr>
        <p:txBody>
          <a:bodyPr/>
          <a:lstStyle/>
          <a:p>
            <a:r>
              <a:rPr lang="en-IN" dirty="0"/>
              <a:t>Model</a:t>
            </a:r>
          </a:p>
          <a:p>
            <a:pPr lvl="1">
              <a:buFont typeface="Arial" panose="020B0604020202020204" pitchFamily="34" charset="0"/>
              <a:buChar char="•"/>
            </a:pPr>
            <a:r>
              <a:rPr lang="en-IN" dirty="0"/>
              <a:t>Feed-Forward deep learning CNN model</a:t>
            </a:r>
          </a:p>
          <a:p>
            <a:pPr lvl="1">
              <a:buFont typeface="Arial" panose="020B0604020202020204" pitchFamily="34" charset="0"/>
              <a:buChar char="•"/>
            </a:pPr>
            <a:r>
              <a:rPr lang="en-IN" dirty="0"/>
              <a:t>Simple 1Dimensional-CNN classifier for each aspect category</a:t>
            </a:r>
          </a:p>
          <a:p>
            <a:pPr lvl="1">
              <a:buFont typeface="Arial" panose="020B0604020202020204" pitchFamily="34" charset="0"/>
              <a:buChar char="•"/>
            </a:pPr>
            <a:r>
              <a:rPr lang="en-IN" dirty="0"/>
              <a:t>Kernel size of 3 (3-gram) and 64 feature-maps</a:t>
            </a:r>
          </a:p>
          <a:p>
            <a:pPr lvl="1">
              <a:buFont typeface="Arial" panose="020B0604020202020204" pitchFamily="34" charset="0"/>
              <a:buChar char="•"/>
            </a:pPr>
            <a:endParaRPr lang="en-IN" dirty="0"/>
          </a:p>
          <a:p>
            <a:pPr lvl="1">
              <a:buFont typeface="Arial" panose="020B0604020202020204" pitchFamily="34" charset="0"/>
              <a:buChar char="•"/>
            </a:pPr>
            <a:endParaRPr lang="en-IN" dirty="0"/>
          </a:p>
        </p:txBody>
      </p:sp>
      <p:pic>
        <p:nvPicPr>
          <p:cNvPr id="9" name="Picture 8">
            <a:extLst>
              <a:ext uri="{FF2B5EF4-FFF2-40B4-BE49-F238E27FC236}">
                <a16:creationId xmlns:a16="http://schemas.microsoft.com/office/drawing/2014/main" id="{BF543549-2FBE-444D-A677-E60515D63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6375" y="3711575"/>
            <a:ext cx="6112196" cy="3019425"/>
          </a:xfrm>
          <a:prstGeom prst="rect">
            <a:avLst/>
          </a:prstGeom>
        </p:spPr>
      </p:pic>
    </p:spTree>
    <p:extLst>
      <p:ext uri="{BB962C8B-B14F-4D97-AF65-F5344CB8AC3E}">
        <p14:creationId xmlns:p14="http://schemas.microsoft.com/office/powerpoint/2010/main" val="866805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495A5-E4E3-4ADF-A573-3ECF12143661}"/>
              </a:ext>
            </a:extLst>
          </p:cNvPr>
          <p:cNvSpPr>
            <a:spLocks noGrp="1"/>
          </p:cNvSpPr>
          <p:nvPr>
            <p:ph type="title"/>
          </p:nvPr>
        </p:nvSpPr>
        <p:spPr/>
        <p:txBody>
          <a:bodyPr/>
          <a:lstStyle/>
          <a:p>
            <a:r>
              <a:rPr lang="en-IN" dirty="0"/>
              <a:t>Aspect Category Detection</a:t>
            </a:r>
            <a:br>
              <a:rPr lang="en-IN" dirty="0"/>
            </a:br>
            <a:r>
              <a:rPr lang="en-IN" dirty="0"/>
              <a:t>2. Deep-learning word-embedding methods</a:t>
            </a:r>
          </a:p>
        </p:txBody>
      </p:sp>
      <p:sp>
        <p:nvSpPr>
          <p:cNvPr id="3" name="Content Placeholder 2">
            <a:extLst>
              <a:ext uri="{FF2B5EF4-FFF2-40B4-BE49-F238E27FC236}">
                <a16:creationId xmlns:a16="http://schemas.microsoft.com/office/drawing/2014/main" id="{6029E260-694F-44AE-A380-4591178A7C04}"/>
              </a:ext>
            </a:extLst>
          </p:cNvPr>
          <p:cNvSpPr>
            <a:spLocks noGrp="1"/>
          </p:cNvSpPr>
          <p:nvPr>
            <p:ph idx="1"/>
          </p:nvPr>
        </p:nvSpPr>
        <p:spPr>
          <a:xfrm>
            <a:off x="677334" y="2160589"/>
            <a:ext cx="8596668" cy="3880773"/>
          </a:xfrm>
        </p:spPr>
        <p:txBody>
          <a:bodyPr>
            <a:normAutofit/>
          </a:bodyPr>
          <a:lstStyle/>
          <a:p>
            <a:r>
              <a:rPr lang="en-IN" dirty="0"/>
              <a:t>Pre-trained Word Embeddings</a:t>
            </a:r>
          </a:p>
          <a:p>
            <a:pPr lvl="1">
              <a:buFont typeface="Arial" panose="020B0604020202020204" pitchFamily="34" charset="0"/>
              <a:buChar char="•"/>
            </a:pPr>
            <a:r>
              <a:rPr lang="en-IN" dirty="0"/>
              <a:t>Glove and Word2Vec</a:t>
            </a:r>
          </a:p>
          <a:p>
            <a:pPr lvl="1">
              <a:buFont typeface="Arial" panose="020B0604020202020204" pitchFamily="34" charset="0"/>
              <a:buChar char="•"/>
            </a:pPr>
            <a:r>
              <a:rPr lang="en-US" dirty="0"/>
              <a:t>Glove consists of 300-dimensional word vectors trained on 840 billion tokens of the Common Crawl corpus using a large vocabulary of 2.2 million words</a:t>
            </a:r>
          </a:p>
          <a:p>
            <a:pPr lvl="1">
              <a:buFont typeface="Arial" panose="020B0604020202020204" pitchFamily="34" charset="0"/>
              <a:buChar char="•"/>
            </a:pPr>
            <a:r>
              <a:rPr lang="en-US" dirty="0"/>
              <a:t>Google News Dataset is used for creating Word2Vec embeddings, which contains 300-dimensional vectors for 3 million words and phrases</a:t>
            </a:r>
          </a:p>
          <a:p>
            <a:pPr lvl="1">
              <a:buFont typeface="Arial" panose="020B0604020202020204" pitchFamily="34" charset="0"/>
              <a:buChar char="•"/>
            </a:pPr>
            <a:endParaRPr lang="en-US" dirty="0"/>
          </a:p>
          <a:p>
            <a:pPr marL="457200" lvl="1" indent="0">
              <a:buNone/>
            </a:pPr>
            <a:endParaRPr lang="en-IN" dirty="0"/>
          </a:p>
          <a:p>
            <a:pPr lvl="1">
              <a:buFont typeface="Arial" panose="020B0604020202020204" pitchFamily="34" charset="0"/>
              <a:buChar char="•"/>
            </a:pPr>
            <a:endParaRPr lang="en-IN" dirty="0"/>
          </a:p>
        </p:txBody>
      </p:sp>
      <p:pic>
        <p:nvPicPr>
          <p:cNvPr id="5" name="Picture 4">
            <a:extLst>
              <a:ext uri="{FF2B5EF4-FFF2-40B4-BE49-F238E27FC236}">
                <a16:creationId xmlns:a16="http://schemas.microsoft.com/office/drawing/2014/main" id="{F270AF56-E86F-404C-BA0E-EF5526BFDC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750" y="4171949"/>
            <a:ext cx="5543550" cy="2352675"/>
          </a:xfrm>
          <a:prstGeom prst="rect">
            <a:avLst/>
          </a:prstGeom>
        </p:spPr>
      </p:pic>
    </p:spTree>
    <p:extLst>
      <p:ext uri="{BB962C8B-B14F-4D97-AF65-F5344CB8AC3E}">
        <p14:creationId xmlns:p14="http://schemas.microsoft.com/office/powerpoint/2010/main" val="917765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495A5-E4E3-4ADF-A573-3ECF12143661}"/>
              </a:ext>
            </a:extLst>
          </p:cNvPr>
          <p:cNvSpPr>
            <a:spLocks noGrp="1"/>
          </p:cNvSpPr>
          <p:nvPr>
            <p:ph type="title"/>
          </p:nvPr>
        </p:nvSpPr>
        <p:spPr/>
        <p:txBody>
          <a:bodyPr/>
          <a:lstStyle/>
          <a:p>
            <a:r>
              <a:rPr lang="en-IN" dirty="0"/>
              <a:t>Aspect Category Detection</a:t>
            </a:r>
            <a:br>
              <a:rPr lang="en-IN" dirty="0"/>
            </a:br>
            <a:r>
              <a:rPr lang="en-IN" dirty="0"/>
              <a:t>2. Deep-learning word-embedding methods</a:t>
            </a:r>
          </a:p>
        </p:txBody>
      </p:sp>
      <p:sp>
        <p:nvSpPr>
          <p:cNvPr id="3" name="Content Placeholder 2">
            <a:extLst>
              <a:ext uri="{FF2B5EF4-FFF2-40B4-BE49-F238E27FC236}">
                <a16:creationId xmlns:a16="http://schemas.microsoft.com/office/drawing/2014/main" id="{6029E260-694F-44AE-A380-4591178A7C04}"/>
              </a:ext>
            </a:extLst>
          </p:cNvPr>
          <p:cNvSpPr>
            <a:spLocks noGrp="1"/>
          </p:cNvSpPr>
          <p:nvPr>
            <p:ph idx="1"/>
          </p:nvPr>
        </p:nvSpPr>
        <p:spPr>
          <a:xfrm>
            <a:off x="677334" y="2160589"/>
            <a:ext cx="8596668" cy="3880773"/>
          </a:xfrm>
        </p:spPr>
        <p:txBody>
          <a:bodyPr>
            <a:normAutofit/>
          </a:bodyPr>
          <a:lstStyle/>
          <a:p>
            <a:r>
              <a:rPr lang="en-IN" dirty="0"/>
              <a:t>Pre-trained Word Embeddings</a:t>
            </a:r>
            <a:endParaRPr lang="en-US" dirty="0"/>
          </a:p>
          <a:p>
            <a:pPr lvl="1">
              <a:buFont typeface="Arial" panose="020B0604020202020204" pitchFamily="34" charset="0"/>
              <a:buChar char="•"/>
            </a:pPr>
            <a:r>
              <a:rPr lang="en-US" dirty="0"/>
              <a:t>For example, in the sentence </a:t>
            </a:r>
          </a:p>
          <a:p>
            <a:pPr marL="457200" lvl="1" indent="0">
              <a:buNone/>
            </a:pPr>
            <a:r>
              <a:rPr lang="en-US" dirty="0"/>
              <a:t>	“The restaurant is located pretty far from my </a:t>
            </a:r>
            <a:r>
              <a:rPr lang="en-US" i="1" dirty="0"/>
              <a:t>flat</a:t>
            </a:r>
            <a:r>
              <a:rPr lang="en-US" dirty="0"/>
              <a:t>, but I love the </a:t>
            </a:r>
            <a:r>
              <a:rPr lang="en-US" i="1" dirty="0"/>
              <a:t>flat</a:t>
            </a:r>
            <a:r>
              <a:rPr lang="en-US" dirty="0"/>
              <a:t> noodles they serve.”, 	</a:t>
            </a:r>
          </a:p>
          <a:p>
            <a:pPr marL="457200" lvl="1" indent="0">
              <a:buNone/>
            </a:pPr>
            <a:endParaRPr lang="en-IN" dirty="0"/>
          </a:p>
          <a:p>
            <a:pPr lvl="1">
              <a:buFont typeface="Arial" panose="020B0604020202020204" pitchFamily="34" charset="0"/>
              <a:buChar char="•"/>
            </a:pPr>
            <a:endParaRPr lang="en-IN" dirty="0"/>
          </a:p>
        </p:txBody>
      </p:sp>
    </p:spTree>
    <p:extLst>
      <p:ext uri="{BB962C8B-B14F-4D97-AF65-F5344CB8AC3E}">
        <p14:creationId xmlns:p14="http://schemas.microsoft.com/office/powerpoint/2010/main" val="439407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495A5-E4E3-4ADF-A573-3ECF12143661}"/>
              </a:ext>
            </a:extLst>
          </p:cNvPr>
          <p:cNvSpPr>
            <a:spLocks noGrp="1"/>
          </p:cNvSpPr>
          <p:nvPr>
            <p:ph type="title"/>
          </p:nvPr>
        </p:nvSpPr>
        <p:spPr/>
        <p:txBody>
          <a:bodyPr/>
          <a:lstStyle/>
          <a:p>
            <a:r>
              <a:rPr lang="en-IN" dirty="0"/>
              <a:t>Aspect Category Detection</a:t>
            </a:r>
            <a:br>
              <a:rPr lang="en-IN" dirty="0"/>
            </a:br>
            <a:r>
              <a:rPr lang="en-IN" dirty="0"/>
              <a:t>3. Pre-trained Language model </a:t>
            </a:r>
          </a:p>
        </p:txBody>
      </p:sp>
      <p:sp>
        <p:nvSpPr>
          <p:cNvPr id="3" name="Content Placeholder 2">
            <a:extLst>
              <a:ext uri="{FF2B5EF4-FFF2-40B4-BE49-F238E27FC236}">
                <a16:creationId xmlns:a16="http://schemas.microsoft.com/office/drawing/2014/main" id="{6029E260-694F-44AE-A380-4591178A7C04}"/>
              </a:ext>
            </a:extLst>
          </p:cNvPr>
          <p:cNvSpPr>
            <a:spLocks noGrp="1"/>
          </p:cNvSpPr>
          <p:nvPr>
            <p:ph idx="1"/>
          </p:nvPr>
        </p:nvSpPr>
        <p:spPr>
          <a:xfrm>
            <a:off x="677334" y="2160589"/>
            <a:ext cx="8596668" cy="3880773"/>
          </a:xfrm>
        </p:spPr>
        <p:txBody>
          <a:bodyPr/>
          <a:lstStyle/>
          <a:p>
            <a:r>
              <a:rPr lang="en-US" dirty="0"/>
              <a:t>BERT makes use of Transformer, an self-attention mechanism that learns contextual relations between words (or sub-words) in a text.</a:t>
            </a:r>
          </a:p>
          <a:p>
            <a:r>
              <a:rPr lang="en-US" dirty="0"/>
              <a:t>Transformer includes two separate mechanisms — an encoder that reads the text input and a decoder that produces a prediction for the task. But BERT only has an encoder with a classifier added on top.</a:t>
            </a:r>
          </a:p>
          <a:p>
            <a:r>
              <a:rPr lang="en-US" dirty="0" err="1"/>
              <a:t>MobileBERT</a:t>
            </a:r>
            <a:r>
              <a:rPr lang="en-US" dirty="0"/>
              <a:t> is a thin version of BERT</a:t>
            </a:r>
            <a:r>
              <a:rPr lang="en-US" baseline="-25000" dirty="0"/>
              <a:t>LARGE</a:t>
            </a:r>
            <a:r>
              <a:rPr lang="en-US" dirty="0"/>
              <a:t> which we used for the contextual representation of the reviews.</a:t>
            </a:r>
          </a:p>
          <a:p>
            <a:endParaRPr lang="en-US" dirty="0"/>
          </a:p>
          <a:p>
            <a:endParaRPr lang="en-US" dirty="0"/>
          </a:p>
          <a:p>
            <a:endParaRPr lang="en-IN" dirty="0"/>
          </a:p>
        </p:txBody>
      </p:sp>
    </p:spTree>
    <p:extLst>
      <p:ext uri="{BB962C8B-B14F-4D97-AF65-F5344CB8AC3E}">
        <p14:creationId xmlns:p14="http://schemas.microsoft.com/office/powerpoint/2010/main" val="48318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495A5-E4E3-4ADF-A573-3ECF12143661}"/>
              </a:ext>
            </a:extLst>
          </p:cNvPr>
          <p:cNvSpPr>
            <a:spLocks noGrp="1"/>
          </p:cNvSpPr>
          <p:nvPr>
            <p:ph type="title"/>
          </p:nvPr>
        </p:nvSpPr>
        <p:spPr/>
        <p:txBody>
          <a:bodyPr/>
          <a:lstStyle/>
          <a:p>
            <a:r>
              <a:rPr lang="en-IN" dirty="0"/>
              <a:t>Aspect Category Detection</a:t>
            </a:r>
            <a:br>
              <a:rPr lang="en-IN" dirty="0"/>
            </a:br>
            <a:r>
              <a:rPr lang="en-IN" dirty="0"/>
              <a:t>3. Pre-trained Language model </a:t>
            </a:r>
          </a:p>
        </p:txBody>
      </p:sp>
      <p:sp>
        <p:nvSpPr>
          <p:cNvPr id="3" name="Content Placeholder 2">
            <a:extLst>
              <a:ext uri="{FF2B5EF4-FFF2-40B4-BE49-F238E27FC236}">
                <a16:creationId xmlns:a16="http://schemas.microsoft.com/office/drawing/2014/main" id="{6029E260-694F-44AE-A380-4591178A7C04}"/>
              </a:ext>
            </a:extLst>
          </p:cNvPr>
          <p:cNvSpPr>
            <a:spLocks noGrp="1"/>
          </p:cNvSpPr>
          <p:nvPr>
            <p:ph idx="1"/>
          </p:nvPr>
        </p:nvSpPr>
        <p:spPr>
          <a:xfrm>
            <a:off x="677334" y="2160589"/>
            <a:ext cx="8596668" cy="3880773"/>
          </a:xfrm>
        </p:spPr>
        <p:txBody>
          <a:bodyPr/>
          <a:lstStyle/>
          <a:p>
            <a:r>
              <a:rPr lang="en-US" dirty="0" err="1"/>
              <a:t>MobileBERT</a:t>
            </a:r>
            <a:r>
              <a:rPr lang="en-US" dirty="0"/>
              <a:t> is 4.3 times smaller and 5.5 times faster than BERT</a:t>
            </a:r>
            <a:r>
              <a:rPr lang="en-US" baseline="-25000" dirty="0"/>
              <a:t>BASE </a:t>
            </a:r>
          </a:p>
          <a:p>
            <a:r>
              <a:rPr lang="en-US" dirty="0"/>
              <a:t>On the natural language inference tasks of GLUE, </a:t>
            </a:r>
            <a:r>
              <a:rPr lang="en-US" dirty="0" err="1"/>
              <a:t>MobileBERT</a:t>
            </a:r>
            <a:r>
              <a:rPr lang="en-US" dirty="0"/>
              <a:t> can achieve a GLUE score of 77.7, which is only 0.6 lower than BERT</a:t>
            </a:r>
            <a:r>
              <a:rPr lang="en-US" baseline="-25000" dirty="0"/>
              <a:t>BASE</a:t>
            </a:r>
          </a:p>
          <a:p>
            <a:r>
              <a:rPr lang="en-US" dirty="0"/>
              <a:t>On the </a:t>
            </a:r>
            <a:r>
              <a:rPr lang="en-US" dirty="0" err="1"/>
              <a:t>SQuAD</a:t>
            </a:r>
            <a:r>
              <a:rPr lang="en-US" dirty="0"/>
              <a:t> v1.1/v2.0 question answering task, </a:t>
            </a:r>
            <a:r>
              <a:rPr lang="en-US" dirty="0" err="1"/>
              <a:t>MobileBERT</a:t>
            </a:r>
            <a:r>
              <a:rPr lang="en-US" dirty="0"/>
              <a:t> obtains a dev F1 score of 90.3/80.2, which is even 1.5/2.1 higher than BERT</a:t>
            </a:r>
            <a:r>
              <a:rPr lang="en-US" baseline="-25000" dirty="0"/>
              <a:t>BASE</a:t>
            </a:r>
            <a:endParaRPr lang="en-US" dirty="0"/>
          </a:p>
          <a:p>
            <a:endParaRPr lang="en-US" baseline="-25000" dirty="0"/>
          </a:p>
          <a:p>
            <a:endParaRPr lang="en-IN" dirty="0"/>
          </a:p>
          <a:p>
            <a:pPr marL="0" indent="0">
              <a:buNone/>
            </a:pPr>
            <a:endParaRPr lang="en-US" dirty="0"/>
          </a:p>
          <a:p>
            <a:endParaRPr lang="en-US" dirty="0"/>
          </a:p>
          <a:p>
            <a:endParaRPr lang="en-IN" dirty="0"/>
          </a:p>
        </p:txBody>
      </p:sp>
      <p:graphicFrame>
        <p:nvGraphicFramePr>
          <p:cNvPr id="4" name="Table 4">
            <a:extLst>
              <a:ext uri="{FF2B5EF4-FFF2-40B4-BE49-F238E27FC236}">
                <a16:creationId xmlns:a16="http://schemas.microsoft.com/office/drawing/2014/main" id="{05DC08F9-EE4E-4312-8100-BDD9E8B4F970}"/>
              </a:ext>
            </a:extLst>
          </p:cNvPr>
          <p:cNvGraphicFramePr>
            <a:graphicFrameLocks noGrp="1"/>
          </p:cNvGraphicFramePr>
          <p:nvPr>
            <p:extLst>
              <p:ext uri="{D42A27DB-BD31-4B8C-83A1-F6EECF244321}">
                <p14:modId xmlns:p14="http://schemas.microsoft.com/office/powerpoint/2010/main" val="143342649"/>
              </p:ext>
            </p:extLst>
          </p:nvPr>
        </p:nvGraphicFramePr>
        <p:xfrm>
          <a:off x="1050925" y="4453466"/>
          <a:ext cx="8128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08524870"/>
                    </a:ext>
                  </a:extLst>
                </a:gridCol>
                <a:gridCol w="1765300">
                  <a:extLst>
                    <a:ext uri="{9D8B030D-6E8A-4147-A177-3AD203B41FA5}">
                      <a16:colId xmlns:a16="http://schemas.microsoft.com/office/drawing/2014/main" val="1704428773"/>
                    </a:ext>
                  </a:extLst>
                </a:gridCol>
                <a:gridCol w="2298700">
                  <a:extLst>
                    <a:ext uri="{9D8B030D-6E8A-4147-A177-3AD203B41FA5}">
                      <a16:colId xmlns:a16="http://schemas.microsoft.com/office/drawing/2014/main" val="1023562230"/>
                    </a:ext>
                  </a:extLst>
                </a:gridCol>
                <a:gridCol w="2032000">
                  <a:extLst>
                    <a:ext uri="{9D8B030D-6E8A-4147-A177-3AD203B41FA5}">
                      <a16:colId xmlns:a16="http://schemas.microsoft.com/office/drawing/2014/main" val="2174491119"/>
                    </a:ext>
                  </a:extLst>
                </a:gridCol>
              </a:tblGrid>
              <a:tr h="370840">
                <a:tc>
                  <a:txBody>
                    <a:bodyPr/>
                    <a:lstStyle/>
                    <a:p>
                      <a:r>
                        <a:rPr lang="en-IN" dirty="0"/>
                        <a:t>Model</a:t>
                      </a:r>
                    </a:p>
                  </a:txBody>
                  <a:tcPr/>
                </a:tc>
                <a:tc>
                  <a:txBody>
                    <a:bodyPr/>
                    <a:lstStyle/>
                    <a:p>
                      <a:r>
                        <a:rPr lang="en-IN" dirty="0"/>
                        <a:t>Hidden size</a:t>
                      </a:r>
                    </a:p>
                  </a:txBody>
                  <a:tcPr/>
                </a:tc>
                <a:tc>
                  <a:txBody>
                    <a:bodyPr/>
                    <a:lstStyle/>
                    <a:p>
                      <a:r>
                        <a:rPr lang="en-IN" dirty="0"/>
                        <a:t>Self-attention heads</a:t>
                      </a:r>
                    </a:p>
                  </a:txBody>
                  <a:tcPr/>
                </a:tc>
                <a:tc>
                  <a:txBody>
                    <a:bodyPr/>
                    <a:lstStyle/>
                    <a:p>
                      <a:r>
                        <a:rPr lang="en-IN" dirty="0"/>
                        <a:t>Transformer blocks</a:t>
                      </a:r>
                    </a:p>
                  </a:txBody>
                  <a:tcPr/>
                </a:tc>
                <a:extLst>
                  <a:ext uri="{0D108BD9-81ED-4DB2-BD59-A6C34878D82A}">
                    <a16:rowId xmlns:a16="http://schemas.microsoft.com/office/drawing/2014/main" val="1575936634"/>
                  </a:ext>
                </a:extLst>
              </a:tr>
              <a:tr h="370840">
                <a:tc>
                  <a:txBody>
                    <a:bodyPr/>
                    <a:lstStyle/>
                    <a:p>
                      <a:r>
                        <a:rPr lang="en-IN" dirty="0"/>
                        <a:t>BERT</a:t>
                      </a:r>
                      <a:r>
                        <a:rPr lang="en-IN" baseline="-25000" dirty="0"/>
                        <a:t>BASE</a:t>
                      </a:r>
                    </a:p>
                  </a:txBody>
                  <a:tcPr/>
                </a:tc>
                <a:tc>
                  <a:txBody>
                    <a:bodyPr/>
                    <a:lstStyle/>
                    <a:p>
                      <a:r>
                        <a:rPr lang="en-IN" dirty="0"/>
                        <a:t>768</a:t>
                      </a:r>
                    </a:p>
                  </a:txBody>
                  <a:tcPr/>
                </a:tc>
                <a:tc>
                  <a:txBody>
                    <a:bodyPr/>
                    <a:lstStyle/>
                    <a:p>
                      <a:r>
                        <a:rPr lang="en-IN" dirty="0"/>
                        <a:t>12</a:t>
                      </a:r>
                    </a:p>
                  </a:txBody>
                  <a:tcPr/>
                </a:tc>
                <a:tc>
                  <a:txBody>
                    <a:bodyPr/>
                    <a:lstStyle/>
                    <a:p>
                      <a:r>
                        <a:rPr lang="en-IN" dirty="0"/>
                        <a:t>12</a:t>
                      </a:r>
                    </a:p>
                  </a:txBody>
                  <a:tcPr/>
                </a:tc>
                <a:extLst>
                  <a:ext uri="{0D108BD9-81ED-4DB2-BD59-A6C34878D82A}">
                    <a16:rowId xmlns:a16="http://schemas.microsoft.com/office/drawing/2014/main" val="4033765830"/>
                  </a:ext>
                </a:extLst>
              </a:tr>
              <a:tr h="370840">
                <a:tc>
                  <a:txBody>
                    <a:bodyPr/>
                    <a:lstStyle/>
                    <a:p>
                      <a:r>
                        <a:rPr lang="en-IN" dirty="0"/>
                        <a:t>BERT</a:t>
                      </a:r>
                      <a:r>
                        <a:rPr lang="en-IN" baseline="-25000" dirty="0"/>
                        <a:t>LARGE</a:t>
                      </a:r>
                    </a:p>
                  </a:txBody>
                  <a:tcPr/>
                </a:tc>
                <a:tc>
                  <a:txBody>
                    <a:bodyPr/>
                    <a:lstStyle/>
                    <a:p>
                      <a:r>
                        <a:rPr lang="en-IN" dirty="0"/>
                        <a:t>1024</a:t>
                      </a:r>
                    </a:p>
                  </a:txBody>
                  <a:tcPr/>
                </a:tc>
                <a:tc>
                  <a:txBody>
                    <a:bodyPr/>
                    <a:lstStyle/>
                    <a:p>
                      <a:r>
                        <a:rPr lang="en-IN" dirty="0"/>
                        <a:t>16</a:t>
                      </a:r>
                    </a:p>
                  </a:txBody>
                  <a:tcPr/>
                </a:tc>
                <a:tc>
                  <a:txBody>
                    <a:bodyPr/>
                    <a:lstStyle/>
                    <a:p>
                      <a:r>
                        <a:rPr lang="en-IN" dirty="0"/>
                        <a:t>24</a:t>
                      </a:r>
                    </a:p>
                  </a:txBody>
                  <a:tcPr/>
                </a:tc>
                <a:extLst>
                  <a:ext uri="{0D108BD9-81ED-4DB2-BD59-A6C34878D82A}">
                    <a16:rowId xmlns:a16="http://schemas.microsoft.com/office/drawing/2014/main" val="3283459481"/>
                  </a:ext>
                </a:extLst>
              </a:tr>
              <a:tr h="370840">
                <a:tc>
                  <a:txBody>
                    <a:bodyPr/>
                    <a:lstStyle/>
                    <a:p>
                      <a:r>
                        <a:rPr lang="en-IN" dirty="0" err="1"/>
                        <a:t>MobileBERT</a:t>
                      </a:r>
                      <a:endParaRPr lang="en-IN" dirty="0"/>
                    </a:p>
                  </a:txBody>
                  <a:tcPr/>
                </a:tc>
                <a:tc>
                  <a:txBody>
                    <a:bodyPr/>
                    <a:lstStyle/>
                    <a:p>
                      <a:r>
                        <a:rPr lang="en-IN" dirty="0"/>
                        <a:t>128</a:t>
                      </a:r>
                    </a:p>
                  </a:txBody>
                  <a:tcPr/>
                </a:tc>
                <a:tc>
                  <a:txBody>
                    <a:bodyPr/>
                    <a:lstStyle/>
                    <a:p>
                      <a:r>
                        <a:rPr lang="en-IN" dirty="0"/>
                        <a:t>4</a:t>
                      </a:r>
                    </a:p>
                  </a:txBody>
                  <a:tcPr/>
                </a:tc>
                <a:tc>
                  <a:txBody>
                    <a:bodyPr/>
                    <a:lstStyle/>
                    <a:p>
                      <a:r>
                        <a:rPr lang="en-IN" dirty="0"/>
                        <a:t>24</a:t>
                      </a:r>
                    </a:p>
                  </a:txBody>
                  <a:tcPr/>
                </a:tc>
                <a:extLst>
                  <a:ext uri="{0D108BD9-81ED-4DB2-BD59-A6C34878D82A}">
                    <a16:rowId xmlns:a16="http://schemas.microsoft.com/office/drawing/2014/main" val="4289079597"/>
                  </a:ext>
                </a:extLst>
              </a:tr>
            </a:tbl>
          </a:graphicData>
        </a:graphic>
      </p:graphicFrame>
    </p:spTree>
    <p:extLst>
      <p:ext uri="{BB962C8B-B14F-4D97-AF65-F5344CB8AC3E}">
        <p14:creationId xmlns:p14="http://schemas.microsoft.com/office/powerpoint/2010/main" val="3296771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495A5-E4E3-4ADF-A573-3ECF12143661}"/>
              </a:ext>
            </a:extLst>
          </p:cNvPr>
          <p:cNvSpPr>
            <a:spLocks noGrp="1"/>
          </p:cNvSpPr>
          <p:nvPr>
            <p:ph type="title"/>
          </p:nvPr>
        </p:nvSpPr>
        <p:spPr/>
        <p:txBody>
          <a:bodyPr/>
          <a:lstStyle/>
          <a:p>
            <a:r>
              <a:rPr lang="en-IN" dirty="0"/>
              <a:t>Aspect Category Detection</a:t>
            </a:r>
            <a:br>
              <a:rPr lang="en-IN" dirty="0"/>
            </a:br>
            <a:r>
              <a:rPr lang="en-IN" dirty="0"/>
              <a:t>3. Pre-trained Language model </a:t>
            </a:r>
          </a:p>
        </p:txBody>
      </p:sp>
      <p:sp>
        <p:nvSpPr>
          <p:cNvPr id="3" name="Content Placeholder 2">
            <a:extLst>
              <a:ext uri="{FF2B5EF4-FFF2-40B4-BE49-F238E27FC236}">
                <a16:creationId xmlns:a16="http://schemas.microsoft.com/office/drawing/2014/main" id="{6029E260-694F-44AE-A380-4591178A7C04}"/>
              </a:ext>
            </a:extLst>
          </p:cNvPr>
          <p:cNvSpPr>
            <a:spLocks noGrp="1"/>
          </p:cNvSpPr>
          <p:nvPr>
            <p:ph idx="1"/>
          </p:nvPr>
        </p:nvSpPr>
        <p:spPr>
          <a:xfrm>
            <a:off x="677334" y="2160589"/>
            <a:ext cx="8596668" cy="3880773"/>
          </a:xfrm>
        </p:spPr>
        <p:txBody>
          <a:bodyPr/>
          <a:lstStyle/>
          <a:p>
            <a:pPr marL="0" indent="0">
              <a:buNone/>
            </a:pPr>
            <a:endParaRPr lang="en-US" baseline="-25000" dirty="0"/>
          </a:p>
          <a:p>
            <a:endParaRPr lang="en-IN" dirty="0"/>
          </a:p>
          <a:p>
            <a:pPr marL="0" indent="0">
              <a:buNone/>
            </a:pPr>
            <a:endParaRPr lang="en-US" dirty="0"/>
          </a:p>
          <a:p>
            <a:endParaRPr lang="en-US" dirty="0"/>
          </a:p>
          <a:p>
            <a:endParaRPr lang="en-IN" dirty="0"/>
          </a:p>
        </p:txBody>
      </p:sp>
      <p:pic>
        <p:nvPicPr>
          <p:cNvPr id="6" name="Picture 5">
            <a:extLst>
              <a:ext uri="{FF2B5EF4-FFF2-40B4-BE49-F238E27FC236}">
                <a16:creationId xmlns:a16="http://schemas.microsoft.com/office/drawing/2014/main" id="{F473000C-E3F4-487D-9364-0A1AD77C3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1351" y="2571701"/>
            <a:ext cx="6688101" cy="2657524"/>
          </a:xfrm>
          <a:prstGeom prst="rect">
            <a:avLst/>
          </a:prstGeom>
        </p:spPr>
      </p:pic>
    </p:spTree>
    <p:extLst>
      <p:ext uri="{BB962C8B-B14F-4D97-AF65-F5344CB8AC3E}">
        <p14:creationId xmlns:p14="http://schemas.microsoft.com/office/powerpoint/2010/main" val="1387075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495A5-E4E3-4ADF-A573-3ECF12143661}"/>
              </a:ext>
            </a:extLst>
          </p:cNvPr>
          <p:cNvSpPr>
            <a:spLocks noGrp="1"/>
          </p:cNvSpPr>
          <p:nvPr>
            <p:ph type="title"/>
          </p:nvPr>
        </p:nvSpPr>
        <p:spPr/>
        <p:txBody>
          <a:bodyPr/>
          <a:lstStyle/>
          <a:p>
            <a:r>
              <a:rPr lang="en-IN" dirty="0"/>
              <a:t>Aspect Category Detection</a:t>
            </a:r>
            <a:br>
              <a:rPr lang="en-IN" dirty="0"/>
            </a:br>
            <a:r>
              <a:rPr lang="en-IN" dirty="0"/>
              <a:t>3. Pre-trained Language model </a:t>
            </a:r>
          </a:p>
        </p:txBody>
      </p:sp>
      <p:sp>
        <p:nvSpPr>
          <p:cNvPr id="3" name="Content Placeholder 2">
            <a:extLst>
              <a:ext uri="{FF2B5EF4-FFF2-40B4-BE49-F238E27FC236}">
                <a16:creationId xmlns:a16="http://schemas.microsoft.com/office/drawing/2014/main" id="{6029E260-694F-44AE-A380-4591178A7C04}"/>
              </a:ext>
            </a:extLst>
          </p:cNvPr>
          <p:cNvSpPr>
            <a:spLocks noGrp="1"/>
          </p:cNvSpPr>
          <p:nvPr>
            <p:ph idx="1"/>
          </p:nvPr>
        </p:nvSpPr>
        <p:spPr>
          <a:xfrm>
            <a:off x="677334" y="2160589"/>
            <a:ext cx="8596668" cy="3880773"/>
          </a:xfrm>
        </p:spPr>
        <p:txBody>
          <a:bodyPr/>
          <a:lstStyle/>
          <a:p>
            <a:pPr marL="0" indent="0">
              <a:buNone/>
            </a:pPr>
            <a:endParaRPr lang="en-US" baseline="-25000" dirty="0"/>
          </a:p>
          <a:p>
            <a:endParaRPr lang="en-IN" dirty="0"/>
          </a:p>
          <a:p>
            <a:pPr marL="0" indent="0">
              <a:buNone/>
            </a:pPr>
            <a:endParaRPr lang="en-US" dirty="0"/>
          </a:p>
          <a:p>
            <a:endParaRPr lang="en-US" dirty="0"/>
          </a:p>
          <a:p>
            <a:endParaRPr lang="en-IN" dirty="0"/>
          </a:p>
        </p:txBody>
      </p:sp>
      <p:pic>
        <p:nvPicPr>
          <p:cNvPr id="6" name="Picture 5">
            <a:extLst>
              <a:ext uri="{FF2B5EF4-FFF2-40B4-BE49-F238E27FC236}">
                <a16:creationId xmlns:a16="http://schemas.microsoft.com/office/drawing/2014/main" id="{9E33FD0D-6E6F-4720-BABE-D45DC4D26D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1930400"/>
            <a:ext cx="5966373" cy="1889125"/>
          </a:xfrm>
          <a:prstGeom prst="rect">
            <a:avLst/>
          </a:prstGeom>
        </p:spPr>
      </p:pic>
      <p:pic>
        <p:nvPicPr>
          <p:cNvPr id="8" name="Picture 7">
            <a:extLst>
              <a:ext uri="{FF2B5EF4-FFF2-40B4-BE49-F238E27FC236}">
                <a16:creationId xmlns:a16="http://schemas.microsoft.com/office/drawing/2014/main" id="{41A8DABD-72AB-454A-A031-9D5572D65B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902" y="4154993"/>
            <a:ext cx="8680896" cy="1701887"/>
          </a:xfrm>
          <a:prstGeom prst="rect">
            <a:avLst/>
          </a:prstGeom>
        </p:spPr>
      </p:pic>
    </p:spTree>
    <p:extLst>
      <p:ext uri="{BB962C8B-B14F-4D97-AF65-F5344CB8AC3E}">
        <p14:creationId xmlns:p14="http://schemas.microsoft.com/office/powerpoint/2010/main" val="2868584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495A5-E4E3-4ADF-A573-3ECF12143661}"/>
              </a:ext>
            </a:extLst>
          </p:cNvPr>
          <p:cNvSpPr>
            <a:spLocks noGrp="1"/>
          </p:cNvSpPr>
          <p:nvPr>
            <p:ph type="title"/>
          </p:nvPr>
        </p:nvSpPr>
        <p:spPr/>
        <p:txBody>
          <a:bodyPr/>
          <a:lstStyle/>
          <a:p>
            <a:r>
              <a:rPr lang="en-IN" dirty="0"/>
              <a:t>Aspect Category Detection</a:t>
            </a:r>
            <a:br>
              <a:rPr lang="en-IN" dirty="0"/>
            </a:br>
            <a:r>
              <a:rPr lang="en-IN" dirty="0"/>
              <a:t>3. Pre-trained Language model </a:t>
            </a:r>
          </a:p>
        </p:txBody>
      </p:sp>
      <p:sp>
        <p:nvSpPr>
          <p:cNvPr id="3" name="Content Placeholder 2">
            <a:extLst>
              <a:ext uri="{FF2B5EF4-FFF2-40B4-BE49-F238E27FC236}">
                <a16:creationId xmlns:a16="http://schemas.microsoft.com/office/drawing/2014/main" id="{6029E260-694F-44AE-A380-4591178A7C04}"/>
              </a:ext>
            </a:extLst>
          </p:cNvPr>
          <p:cNvSpPr>
            <a:spLocks noGrp="1"/>
          </p:cNvSpPr>
          <p:nvPr>
            <p:ph idx="1"/>
          </p:nvPr>
        </p:nvSpPr>
        <p:spPr>
          <a:xfrm>
            <a:off x="677333" y="2160589"/>
            <a:ext cx="9200091" cy="3880773"/>
          </a:xfrm>
        </p:spPr>
        <p:txBody>
          <a:bodyPr>
            <a:normAutofit lnSpcReduction="10000"/>
          </a:bodyPr>
          <a:lstStyle/>
          <a:p>
            <a:r>
              <a:rPr lang="en-US" dirty="0"/>
              <a:t>The BERT model is bi-directional that takes into account the order of the words in the text from left to right as well as right to left. It will generate different vectors for all different senses </a:t>
            </a:r>
            <a:r>
              <a:rPr lang="en-IN" dirty="0"/>
              <a:t>of a word.</a:t>
            </a:r>
          </a:p>
          <a:p>
            <a:endParaRPr lang="en-IN" dirty="0"/>
          </a:p>
          <a:p>
            <a:endParaRPr lang="en-IN" dirty="0"/>
          </a:p>
          <a:p>
            <a:endParaRPr lang="en-IN" dirty="0"/>
          </a:p>
          <a:p>
            <a:endParaRPr lang="en-IN" dirty="0"/>
          </a:p>
          <a:p>
            <a:endParaRPr lang="en-IN" dirty="0"/>
          </a:p>
          <a:p>
            <a:r>
              <a:rPr lang="en-US" dirty="0"/>
              <a:t>As for the same example </a:t>
            </a:r>
          </a:p>
          <a:p>
            <a:endParaRPr lang="en-US" dirty="0"/>
          </a:p>
          <a:p>
            <a:pPr marL="0" indent="0">
              <a:buNone/>
            </a:pPr>
            <a:r>
              <a:rPr lang="en-US" dirty="0"/>
              <a:t>	“The restaurant is located pretty far from my </a:t>
            </a:r>
            <a:r>
              <a:rPr lang="en-US" i="1" dirty="0"/>
              <a:t>flat</a:t>
            </a:r>
            <a:r>
              <a:rPr lang="en-US" dirty="0"/>
              <a:t> , but I love the </a:t>
            </a:r>
            <a:r>
              <a:rPr lang="en-US" i="1" dirty="0"/>
              <a:t>flat</a:t>
            </a:r>
            <a:r>
              <a:rPr lang="en-US" dirty="0"/>
              <a:t> noodles they serve.”, </a:t>
            </a:r>
          </a:p>
          <a:p>
            <a:endParaRPr lang="en-US" dirty="0"/>
          </a:p>
          <a:p>
            <a:pPr marL="0" indent="0">
              <a:buNone/>
            </a:pPr>
            <a:endParaRPr lang="en-US" dirty="0"/>
          </a:p>
          <a:p>
            <a:endParaRPr lang="en-US" dirty="0"/>
          </a:p>
          <a:p>
            <a:endParaRPr lang="en-IN" dirty="0"/>
          </a:p>
        </p:txBody>
      </p:sp>
      <p:sp>
        <p:nvSpPr>
          <p:cNvPr id="4" name="Rectangle 3">
            <a:extLst>
              <a:ext uri="{FF2B5EF4-FFF2-40B4-BE49-F238E27FC236}">
                <a16:creationId xmlns:a16="http://schemas.microsoft.com/office/drawing/2014/main" id="{7A8F8A39-A9D3-4F14-99E0-87FCBA6BDBFA}"/>
              </a:ext>
            </a:extLst>
          </p:cNvPr>
          <p:cNvSpPr/>
          <p:nvPr/>
        </p:nvSpPr>
        <p:spPr>
          <a:xfrm>
            <a:off x="3616411" y="4962838"/>
            <a:ext cx="1066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context</a:t>
            </a:r>
          </a:p>
        </p:txBody>
      </p:sp>
      <p:sp>
        <p:nvSpPr>
          <p:cNvPr id="5" name="Rectangle 4">
            <a:extLst>
              <a:ext uri="{FF2B5EF4-FFF2-40B4-BE49-F238E27FC236}">
                <a16:creationId xmlns:a16="http://schemas.microsoft.com/office/drawing/2014/main" id="{FDD162D6-A89F-44CF-B2AA-1F7202025289}"/>
              </a:ext>
            </a:extLst>
          </p:cNvPr>
          <p:cNvSpPr/>
          <p:nvPr/>
        </p:nvSpPr>
        <p:spPr>
          <a:xfrm>
            <a:off x="7888201" y="6183444"/>
            <a:ext cx="1066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context</a:t>
            </a:r>
          </a:p>
        </p:txBody>
      </p:sp>
      <p:sp>
        <p:nvSpPr>
          <p:cNvPr id="7" name="Right Brace 6">
            <a:extLst>
              <a:ext uri="{FF2B5EF4-FFF2-40B4-BE49-F238E27FC236}">
                <a16:creationId xmlns:a16="http://schemas.microsoft.com/office/drawing/2014/main" id="{8F77D430-2D2F-48A2-83A0-885C96D6367A}"/>
              </a:ext>
            </a:extLst>
          </p:cNvPr>
          <p:cNvSpPr/>
          <p:nvPr/>
        </p:nvSpPr>
        <p:spPr>
          <a:xfrm rot="16200000">
            <a:off x="3946698" y="4270286"/>
            <a:ext cx="406227" cy="246362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 name="Right Brace 7">
            <a:extLst>
              <a:ext uri="{FF2B5EF4-FFF2-40B4-BE49-F238E27FC236}">
                <a16:creationId xmlns:a16="http://schemas.microsoft.com/office/drawing/2014/main" id="{77B2C286-BBBB-402D-B45E-4585492E6BAC}"/>
              </a:ext>
            </a:extLst>
          </p:cNvPr>
          <p:cNvSpPr/>
          <p:nvPr/>
        </p:nvSpPr>
        <p:spPr>
          <a:xfrm rot="5400000">
            <a:off x="8279519" y="5188961"/>
            <a:ext cx="284164" cy="170480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pic>
        <p:nvPicPr>
          <p:cNvPr id="10" name="Picture 9">
            <a:extLst>
              <a:ext uri="{FF2B5EF4-FFF2-40B4-BE49-F238E27FC236}">
                <a16:creationId xmlns:a16="http://schemas.microsoft.com/office/drawing/2014/main" id="{A6E19AA9-FF22-4BC3-9B5D-EF909A8BB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742016"/>
            <a:ext cx="3292697" cy="2114632"/>
          </a:xfrm>
          <a:prstGeom prst="rect">
            <a:avLst/>
          </a:prstGeom>
        </p:spPr>
      </p:pic>
    </p:spTree>
    <p:extLst>
      <p:ext uri="{BB962C8B-B14F-4D97-AF65-F5344CB8AC3E}">
        <p14:creationId xmlns:p14="http://schemas.microsoft.com/office/powerpoint/2010/main" val="1949529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495A5-E4E3-4ADF-A573-3ECF12143661}"/>
              </a:ext>
            </a:extLst>
          </p:cNvPr>
          <p:cNvSpPr>
            <a:spLocks noGrp="1"/>
          </p:cNvSpPr>
          <p:nvPr>
            <p:ph type="title"/>
          </p:nvPr>
        </p:nvSpPr>
        <p:spPr/>
        <p:txBody>
          <a:bodyPr/>
          <a:lstStyle/>
          <a:p>
            <a:r>
              <a:rPr lang="en-IN" dirty="0"/>
              <a:t>Aspect Category Detection</a:t>
            </a:r>
            <a:br>
              <a:rPr lang="en-IN" dirty="0"/>
            </a:br>
            <a:r>
              <a:rPr lang="en-IN" dirty="0"/>
              <a:t>Evaluation</a:t>
            </a:r>
          </a:p>
        </p:txBody>
      </p:sp>
      <p:sp>
        <p:nvSpPr>
          <p:cNvPr id="3" name="Content Placeholder 2">
            <a:extLst>
              <a:ext uri="{FF2B5EF4-FFF2-40B4-BE49-F238E27FC236}">
                <a16:creationId xmlns:a16="http://schemas.microsoft.com/office/drawing/2014/main" id="{6029E260-694F-44AE-A380-4591178A7C04}"/>
              </a:ext>
            </a:extLst>
          </p:cNvPr>
          <p:cNvSpPr>
            <a:spLocks noGrp="1"/>
          </p:cNvSpPr>
          <p:nvPr>
            <p:ph idx="1"/>
          </p:nvPr>
        </p:nvSpPr>
        <p:spPr>
          <a:xfrm>
            <a:off x="677334" y="2160589"/>
            <a:ext cx="9152466" cy="3880773"/>
          </a:xfrm>
        </p:spPr>
        <p:txBody>
          <a:bodyPr/>
          <a:lstStyle/>
          <a:p>
            <a:r>
              <a:rPr lang="en-US" dirty="0"/>
              <a:t>The BERT model applied on SemEval-2014 Restaurant Dataset, achieves the F1-score of 90.37 beating the best submission score of 88.58 in SemEval-2014 competition. </a:t>
            </a:r>
          </a:p>
          <a:p>
            <a:r>
              <a:rPr lang="en-US" dirty="0"/>
              <a:t>Contextual word representations are the most </a:t>
            </a:r>
            <a:r>
              <a:rPr lang="en-IN" dirty="0"/>
              <a:t>efficient technique to represent text for ACD.</a:t>
            </a:r>
            <a:endParaRPr lang="en-US" dirty="0"/>
          </a:p>
          <a:p>
            <a:pPr marL="0" indent="0">
              <a:buNone/>
            </a:pPr>
            <a:endParaRPr lang="en-US" dirty="0"/>
          </a:p>
          <a:p>
            <a:endParaRPr lang="en-US" dirty="0"/>
          </a:p>
          <a:p>
            <a:endParaRPr lang="en-IN" dirty="0"/>
          </a:p>
          <a:p>
            <a:pPr marL="0" indent="0">
              <a:buNone/>
            </a:pPr>
            <a:endParaRPr lang="en-IN" dirty="0"/>
          </a:p>
          <a:p>
            <a:pPr marL="0" indent="0">
              <a:buNone/>
            </a:pPr>
            <a:endParaRPr lang="en-IN" dirty="0"/>
          </a:p>
        </p:txBody>
      </p:sp>
      <p:graphicFrame>
        <p:nvGraphicFramePr>
          <p:cNvPr id="4" name="Table 3">
            <a:extLst>
              <a:ext uri="{FF2B5EF4-FFF2-40B4-BE49-F238E27FC236}">
                <a16:creationId xmlns:a16="http://schemas.microsoft.com/office/drawing/2014/main" id="{364C2C89-71D6-4178-AE0E-6368CED51730}"/>
              </a:ext>
            </a:extLst>
          </p:cNvPr>
          <p:cNvGraphicFramePr>
            <a:graphicFrameLocks noGrp="1"/>
          </p:cNvGraphicFramePr>
          <p:nvPr>
            <p:extLst>
              <p:ext uri="{D42A27DB-BD31-4B8C-83A1-F6EECF244321}">
                <p14:modId xmlns:p14="http://schemas.microsoft.com/office/powerpoint/2010/main" val="1252652850"/>
              </p:ext>
            </p:extLst>
          </p:nvPr>
        </p:nvGraphicFramePr>
        <p:xfrm>
          <a:off x="1289844" y="4343240"/>
          <a:ext cx="3510757" cy="1143158"/>
        </p:xfrm>
        <a:graphic>
          <a:graphicData uri="http://schemas.openxmlformats.org/drawingml/2006/table">
            <a:tbl>
              <a:tblPr firstRow="1" firstCol="1" bandRow="1">
                <a:tableStyleId>{5C22544A-7EE6-4342-B048-85BDC9FD1C3A}</a:tableStyleId>
              </a:tblPr>
              <a:tblGrid>
                <a:gridCol w="939005">
                  <a:extLst>
                    <a:ext uri="{9D8B030D-6E8A-4147-A177-3AD203B41FA5}">
                      <a16:colId xmlns:a16="http://schemas.microsoft.com/office/drawing/2014/main" val="4212248050"/>
                    </a:ext>
                  </a:extLst>
                </a:gridCol>
                <a:gridCol w="591433">
                  <a:extLst>
                    <a:ext uri="{9D8B030D-6E8A-4147-A177-3AD203B41FA5}">
                      <a16:colId xmlns:a16="http://schemas.microsoft.com/office/drawing/2014/main" val="2568058497"/>
                    </a:ext>
                  </a:extLst>
                </a:gridCol>
                <a:gridCol w="449181">
                  <a:extLst>
                    <a:ext uri="{9D8B030D-6E8A-4147-A177-3AD203B41FA5}">
                      <a16:colId xmlns:a16="http://schemas.microsoft.com/office/drawing/2014/main" val="3949438427"/>
                    </a:ext>
                  </a:extLst>
                </a:gridCol>
                <a:gridCol w="524161">
                  <a:extLst>
                    <a:ext uri="{9D8B030D-6E8A-4147-A177-3AD203B41FA5}">
                      <a16:colId xmlns:a16="http://schemas.microsoft.com/office/drawing/2014/main" val="253770297"/>
                    </a:ext>
                  </a:extLst>
                </a:gridCol>
                <a:gridCol w="604046">
                  <a:extLst>
                    <a:ext uri="{9D8B030D-6E8A-4147-A177-3AD203B41FA5}">
                      <a16:colId xmlns:a16="http://schemas.microsoft.com/office/drawing/2014/main" val="3840279228"/>
                    </a:ext>
                  </a:extLst>
                </a:gridCol>
                <a:gridCol w="402931">
                  <a:extLst>
                    <a:ext uri="{9D8B030D-6E8A-4147-A177-3AD203B41FA5}">
                      <a16:colId xmlns:a16="http://schemas.microsoft.com/office/drawing/2014/main" val="3841608872"/>
                    </a:ext>
                  </a:extLst>
                </a:gridCol>
              </a:tblGrid>
              <a:tr h="321879">
                <a:tc>
                  <a:txBody>
                    <a:bodyPr/>
                    <a:lstStyle/>
                    <a:p>
                      <a:pPr algn="just">
                        <a:spcAft>
                          <a:spcPts val="0"/>
                        </a:spcAft>
                      </a:pPr>
                      <a:r>
                        <a:rPr lang="en-US" sz="800" dirty="0">
                          <a:effectLst/>
                        </a:rPr>
                        <a:t>Model</a:t>
                      </a:r>
                      <a:endParaRPr lang="en-IN" sz="1000" dirty="0">
                        <a:effectLst/>
                        <a:latin typeface="Times New Roman" panose="02020603050405020304" pitchFamily="18" charset="0"/>
                        <a:ea typeface="SimSun" panose="02010600030101010101" pitchFamily="2" charset="-122"/>
                      </a:endParaRPr>
                    </a:p>
                  </a:txBody>
                  <a:tcPr marL="68580" marR="68580" marT="0" marB="0"/>
                </a:tc>
                <a:tc>
                  <a:txBody>
                    <a:bodyPr/>
                    <a:lstStyle/>
                    <a:p>
                      <a:pPr algn="just">
                        <a:spcAft>
                          <a:spcPts val="0"/>
                        </a:spcAft>
                      </a:pPr>
                      <a:r>
                        <a:rPr lang="en-US" sz="800" dirty="0">
                          <a:effectLst/>
                        </a:rPr>
                        <a:t>Precision</a:t>
                      </a:r>
                      <a:endParaRPr lang="en-IN" sz="1000" dirty="0">
                        <a:effectLst/>
                        <a:latin typeface="Times New Roman" panose="02020603050405020304" pitchFamily="18" charset="0"/>
                        <a:ea typeface="SimSun" panose="02010600030101010101" pitchFamily="2" charset="-122"/>
                      </a:endParaRPr>
                    </a:p>
                  </a:txBody>
                  <a:tcPr marL="68580" marR="68580" marT="0" marB="0"/>
                </a:tc>
                <a:tc>
                  <a:txBody>
                    <a:bodyPr/>
                    <a:lstStyle/>
                    <a:p>
                      <a:pPr algn="just">
                        <a:spcAft>
                          <a:spcPts val="0"/>
                        </a:spcAft>
                      </a:pPr>
                      <a:r>
                        <a:rPr lang="en-US" sz="800">
                          <a:effectLst/>
                        </a:rPr>
                        <a:t>Recall</a:t>
                      </a:r>
                      <a:endParaRPr lang="en-IN" sz="1000">
                        <a:effectLst/>
                        <a:latin typeface="Times New Roman" panose="02020603050405020304" pitchFamily="18" charset="0"/>
                        <a:ea typeface="SimSun" panose="02010600030101010101" pitchFamily="2" charset="-122"/>
                      </a:endParaRPr>
                    </a:p>
                  </a:txBody>
                  <a:tcPr marL="68580" marR="68580" marT="0" marB="0"/>
                </a:tc>
                <a:tc>
                  <a:txBody>
                    <a:bodyPr/>
                    <a:lstStyle/>
                    <a:p>
                      <a:pPr algn="just">
                        <a:spcAft>
                          <a:spcPts val="0"/>
                        </a:spcAft>
                      </a:pPr>
                      <a:r>
                        <a:rPr lang="en-US" sz="800">
                          <a:effectLst/>
                        </a:rPr>
                        <a:t>F1score</a:t>
                      </a:r>
                      <a:endParaRPr lang="en-IN" sz="1000">
                        <a:effectLst/>
                        <a:latin typeface="Times New Roman" panose="02020603050405020304" pitchFamily="18" charset="0"/>
                        <a:ea typeface="SimSun" panose="02010600030101010101" pitchFamily="2" charset="-122"/>
                      </a:endParaRPr>
                    </a:p>
                  </a:txBody>
                  <a:tcPr marL="68580" marR="68580" marT="0" marB="0"/>
                </a:tc>
                <a:tc>
                  <a:txBody>
                    <a:bodyPr/>
                    <a:lstStyle/>
                    <a:p>
                      <a:pPr algn="just">
                        <a:spcAft>
                          <a:spcPts val="0"/>
                        </a:spcAft>
                      </a:pPr>
                      <a:r>
                        <a:rPr lang="en-US" sz="800">
                          <a:effectLst/>
                        </a:rPr>
                        <a:t>Accuracy</a:t>
                      </a:r>
                      <a:endParaRPr lang="en-IN" sz="1000">
                        <a:effectLst/>
                        <a:latin typeface="Times New Roman" panose="02020603050405020304" pitchFamily="18" charset="0"/>
                        <a:ea typeface="SimSun" panose="02010600030101010101" pitchFamily="2" charset="-122"/>
                      </a:endParaRPr>
                    </a:p>
                  </a:txBody>
                  <a:tcPr marL="68580" marR="68580" marT="0" marB="0"/>
                </a:tc>
                <a:tc>
                  <a:txBody>
                    <a:bodyPr/>
                    <a:lstStyle/>
                    <a:p>
                      <a:pPr algn="just">
                        <a:spcAft>
                          <a:spcPts val="0"/>
                        </a:spcAft>
                      </a:pPr>
                      <a:r>
                        <a:rPr lang="en-US" sz="800">
                          <a:effectLst/>
                        </a:rPr>
                        <a:t>AUC</a:t>
                      </a:r>
                      <a:endParaRPr lang="en-IN" sz="10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845519582"/>
                  </a:ext>
                </a:extLst>
              </a:tr>
              <a:tr h="249700">
                <a:tc>
                  <a:txBody>
                    <a:bodyPr/>
                    <a:lstStyle/>
                    <a:p>
                      <a:pPr algn="just">
                        <a:spcAft>
                          <a:spcPts val="0"/>
                        </a:spcAft>
                      </a:pPr>
                      <a:r>
                        <a:rPr lang="en-US" sz="800">
                          <a:effectLst/>
                        </a:rPr>
                        <a:t>Glove+CNN</a:t>
                      </a:r>
                      <a:endParaRPr lang="en-IN" sz="1000">
                        <a:effectLst/>
                        <a:latin typeface="Times New Roman" panose="02020603050405020304" pitchFamily="18" charset="0"/>
                        <a:ea typeface="SimSun" panose="02010600030101010101" pitchFamily="2" charset="-122"/>
                      </a:endParaRPr>
                    </a:p>
                  </a:txBody>
                  <a:tcPr marL="68580" marR="68580" marT="0" marB="0"/>
                </a:tc>
                <a:tc>
                  <a:txBody>
                    <a:bodyPr/>
                    <a:lstStyle/>
                    <a:p>
                      <a:pPr algn="just">
                        <a:spcAft>
                          <a:spcPts val="0"/>
                        </a:spcAft>
                      </a:pPr>
                      <a:r>
                        <a:rPr lang="en-US" sz="800" dirty="0">
                          <a:effectLst/>
                        </a:rPr>
                        <a:t>89.61</a:t>
                      </a:r>
                      <a:endParaRPr lang="en-IN" sz="1000" dirty="0">
                        <a:effectLst/>
                        <a:latin typeface="Times New Roman" panose="02020603050405020304" pitchFamily="18" charset="0"/>
                        <a:ea typeface="SimSun" panose="02010600030101010101" pitchFamily="2" charset="-122"/>
                      </a:endParaRPr>
                    </a:p>
                  </a:txBody>
                  <a:tcPr marL="68580" marR="68580" marT="0" marB="0"/>
                </a:tc>
                <a:tc>
                  <a:txBody>
                    <a:bodyPr/>
                    <a:lstStyle/>
                    <a:p>
                      <a:pPr algn="just">
                        <a:spcAft>
                          <a:spcPts val="0"/>
                        </a:spcAft>
                      </a:pPr>
                      <a:r>
                        <a:rPr lang="en-US" sz="800">
                          <a:effectLst/>
                        </a:rPr>
                        <a:t>79.84</a:t>
                      </a:r>
                      <a:endParaRPr lang="en-IN" sz="1000">
                        <a:effectLst/>
                        <a:latin typeface="Times New Roman" panose="02020603050405020304" pitchFamily="18" charset="0"/>
                        <a:ea typeface="SimSun" panose="02010600030101010101" pitchFamily="2" charset="-122"/>
                      </a:endParaRPr>
                    </a:p>
                  </a:txBody>
                  <a:tcPr marL="68580" marR="68580" marT="0" marB="0"/>
                </a:tc>
                <a:tc>
                  <a:txBody>
                    <a:bodyPr/>
                    <a:lstStyle/>
                    <a:p>
                      <a:pPr algn="just">
                        <a:spcAft>
                          <a:spcPts val="0"/>
                        </a:spcAft>
                      </a:pPr>
                      <a:r>
                        <a:rPr lang="en-US" sz="800">
                          <a:effectLst/>
                        </a:rPr>
                        <a:t>84.42</a:t>
                      </a:r>
                      <a:endParaRPr lang="en-IN" sz="1000">
                        <a:effectLst/>
                        <a:latin typeface="Times New Roman" panose="02020603050405020304" pitchFamily="18" charset="0"/>
                        <a:ea typeface="SimSun" panose="02010600030101010101" pitchFamily="2" charset="-122"/>
                      </a:endParaRPr>
                    </a:p>
                  </a:txBody>
                  <a:tcPr marL="68580" marR="68580" marT="0" marB="0"/>
                </a:tc>
                <a:tc>
                  <a:txBody>
                    <a:bodyPr/>
                    <a:lstStyle/>
                    <a:p>
                      <a:pPr algn="just">
                        <a:spcAft>
                          <a:spcPts val="0"/>
                        </a:spcAft>
                      </a:pPr>
                      <a:r>
                        <a:rPr lang="en-US" sz="800">
                          <a:effectLst/>
                        </a:rPr>
                        <a:t>93.00</a:t>
                      </a:r>
                      <a:endParaRPr lang="en-IN" sz="1000">
                        <a:effectLst/>
                        <a:latin typeface="Times New Roman" panose="02020603050405020304" pitchFamily="18" charset="0"/>
                        <a:ea typeface="SimSun" panose="02010600030101010101" pitchFamily="2" charset="-122"/>
                      </a:endParaRPr>
                    </a:p>
                  </a:txBody>
                  <a:tcPr marL="68580" marR="68580" marT="0" marB="0"/>
                </a:tc>
                <a:tc>
                  <a:txBody>
                    <a:bodyPr/>
                    <a:lstStyle/>
                    <a:p>
                      <a:pPr algn="just">
                        <a:spcAft>
                          <a:spcPts val="0"/>
                        </a:spcAft>
                      </a:pPr>
                      <a:r>
                        <a:rPr lang="en-US" sz="800">
                          <a:effectLst/>
                        </a:rPr>
                        <a:t>88.25</a:t>
                      </a:r>
                      <a:endParaRPr lang="en-IN" sz="10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702020764"/>
                  </a:ext>
                </a:extLst>
              </a:tr>
              <a:tr h="321879">
                <a:tc>
                  <a:txBody>
                    <a:bodyPr/>
                    <a:lstStyle/>
                    <a:p>
                      <a:pPr algn="just">
                        <a:spcAft>
                          <a:spcPts val="0"/>
                        </a:spcAft>
                      </a:pPr>
                      <a:r>
                        <a:rPr lang="en-US" sz="800">
                          <a:effectLst/>
                        </a:rPr>
                        <a:t>Word2Vec+CNN</a:t>
                      </a:r>
                      <a:endParaRPr lang="en-IN" sz="1000">
                        <a:effectLst/>
                        <a:latin typeface="Times New Roman" panose="02020603050405020304" pitchFamily="18" charset="0"/>
                        <a:ea typeface="SimSun" panose="02010600030101010101" pitchFamily="2" charset="-122"/>
                      </a:endParaRPr>
                    </a:p>
                  </a:txBody>
                  <a:tcPr marL="68580" marR="68580" marT="0" marB="0"/>
                </a:tc>
                <a:tc>
                  <a:txBody>
                    <a:bodyPr/>
                    <a:lstStyle/>
                    <a:p>
                      <a:pPr algn="just">
                        <a:spcAft>
                          <a:spcPts val="0"/>
                        </a:spcAft>
                      </a:pPr>
                      <a:r>
                        <a:rPr lang="en-US" sz="800">
                          <a:effectLst/>
                        </a:rPr>
                        <a:t>89.93</a:t>
                      </a:r>
                      <a:endParaRPr lang="en-IN" sz="1000">
                        <a:effectLst/>
                        <a:latin typeface="Times New Roman" panose="02020603050405020304" pitchFamily="18" charset="0"/>
                        <a:ea typeface="SimSun" panose="02010600030101010101" pitchFamily="2" charset="-122"/>
                      </a:endParaRPr>
                    </a:p>
                  </a:txBody>
                  <a:tcPr marL="68580" marR="68580" marT="0" marB="0"/>
                </a:tc>
                <a:tc>
                  <a:txBody>
                    <a:bodyPr/>
                    <a:lstStyle/>
                    <a:p>
                      <a:pPr algn="just">
                        <a:spcAft>
                          <a:spcPts val="0"/>
                        </a:spcAft>
                      </a:pPr>
                      <a:r>
                        <a:rPr lang="en-US" sz="800">
                          <a:effectLst/>
                        </a:rPr>
                        <a:t>79.23</a:t>
                      </a:r>
                      <a:endParaRPr lang="en-IN" sz="1000">
                        <a:effectLst/>
                        <a:latin typeface="Times New Roman" panose="02020603050405020304" pitchFamily="18" charset="0"/>
                        <a:ea typeface="SimSun" panose="02010600030101010101" pitchFamily="2" charset="-122"/>
                      </a:endParaRPr>
                    </a:p>
                  </a:txBody>
                  <a:tcPr marL="68580" marR="68580" marT="0" marB="0"/>
                </a:tc>
                <a:tc>
                  <a:txBody>
                    <a:bodyPr/>
                    <a:lstStyle/>
                    <a:p>
                      <a:pPr algn="just">
                        <a:spcAft>
                          <a:spcPts val="0"/>
                        </a:spcAft>
                      </a:pPr>
                      <a:r>
                        <a:rPr lang="en-US" sz="800" dirty="0">
                          <a:effectLst/>
                        </a:rPr>
                        <a:t>84.11</a:t>
                      </a:r>
                      <a:endParaRPr lang="en-IN" sz="1000" dirty="0">
                        <a:effectLst/>
                        <a:latin typeface="Times New Roman" panose="02020603050405020304" pitchFamily="18" charset="0"/>
                        <a:ea typeface="SimSun" panose="02010600030101010101" pitchFamily="2" charset="-122"/>
                      </a:endParaRPr>
                    </a:p>
                  </a:txBody>
                  <a:tcPr marL="68580" marR="68580" marT="0" marB="0"/>
                </a:tc>
                <a:tc>
                  <a:txBody>
                    <a:bodyPr/>
                    <a:lstStyle/>
                    <a:p>
                      <a:pPr algn="just">
                        <a:spcAft>
                          <a:spcPts val="0"/>
                        </a:spcAft>
                      </a:pPr>
                      <a:r>
                        <a:rPr lang="en-US" sz="800" dirty="0">
                          <a:effectLst/>
                        </a:rPr>
                        <a:t>92.88</a:t>
                      </a:r>
                      <a:endParaRPr lang="en-IN" sz="1000" dirty="0">
                        <a:effectLst/>
                        <a:latin typeface="Times New Roman" panose="02020603050405020304" pitchFamily="18" charset="0"/>
                        <a:ea typeface="SimSun" panose="02010600030101010101" pitchFamily="2" charset="-122"/>
                      </a:endParaRPr>
                    </a:p>
                  </a:txBody>
                  <a:tcPr marL="68580" marR="68580" marT="0" marB="0"/>
                </a:tc>
                <a:tc>
                  <a:txBody>
                    <a:bodyPr/>
                    <a:lstStyle/>
                    <a:p>
                      <a:pPr algn="just">
                        <a:spcAft>
                          <a:spcPts val="0"/>
                        </a:spcAft>
                      </a:pPr>
                      <a:r>
                        <a:rPr lang="en-US" sz="800">
                          <a:effectLst/>
                        </a:rPr>
                        <a:t>87.87</a:t>
                      </a:r>
                      <a:endParaRPr lang="en-IN" sz="10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108470451"/>
                  </a:ext>
                </a:extLst>
              </a:tr>
              <a:tr h="249700">
                <a:tc>
                  <a:txBody>
                    <a:bodyPr/>
                    <a:lstStyle/>
                    <a:p>
                      <a:pPr algn="just">
                        <a:spcAft>
                          <a:spcPts val="0"/>
                        </a:spcAft>
                      </a:pPr>
                      <a:r>
                        <a:rPr lang="en-US" sz="800">
                          <a:effectLst/>
                        </a:rPr>
                        <a:t>BERT</a:t>
                      </a:r>
                      <a:endParaRPr lang="en-IN" sz="1000">
                        <a:effectLst/>
                        <a:latin typeface="Times New Roman" panose="02020603050405020304" pitchFamily="18" charset="0"/>
                        <a:ea typeface="SimSun" panose="02010600030101010101" pitchFamily="2" charset="-122"/>
                      </a:endParaRPr>
                    </a:p>
                  </a:txBody>
                  <a:tcPr marL="68580" marR="68580" marT="0" marB="0"/>
                </a:tc>
                <a:tc>
                  <a:txBody>
                    <a:bodyPr/>
                    <a:lstStyle/>
                    <a:p>
                      <a:pPr algn="just">
                        <a:spcAft>
                          <a:spcPts val="0"/>
                        </a:spcAft>
                      </a:pPr>
                      <a:r>
                        <a:rPr lang="en-US" sz="800">
                          <a:effectLst/>
                        </a:rPr>
                        <a:t>91.15</a:t>
                      </a:r>
                      <a:endParaRPr lang="en-IN" sz="1000">
                        <a:effectLst/>
                        <a:latin typeface="Times New Roman" panose="02020603050405020304" pitchFamily="18" charset="0"/>
                        <a:ea typeface="SimSun" panose="02010600030101010101" pitchFamily="2" charset="-122"/>
                      </a:endParaRPr>
                    </a:p>
                  </a:txBody>
                  <a:tcPr marL="68580" marR="68580" marT="0" marB="0"/>
                </a:tc>
                <a:tc>
                  <a:txBody>
                    <a:bodyPr/>
                    <a:lstStyle/>
                    <a:p>
                      <a:pPr algn="just">
                        <a:spcAft>
                          <a:spcPts val="0"/>
                        </a:spcAft>
                      </a:pPr>
                      <a:r>
                        <a:rPr lang="en-US" sz="800" dirty="0">
                          <a:effectLst/>
                        </a:rPr>
                        <a:t>89.64</a:t>
                      </a:r>
                      <a:endParaRPr lang="en-IN" sz="1000" dirty="0">
                        <a:effectLst/>
                        <a:latin typeface="Times New Roman" panose="02020603050405020304" pitchFamily="18" charset="0"/>
                        <a:ea typeface="SimSun" panose="02010600030101010101" pitchFamily="2" charset="-122"/>
                      </a:endParaRPr>
                    </a:p>
                  </a:txBody>
                  <a:tcPr marL="68580" marR="68580" marT="0" marB="0"/>
                </a:tc>
                <a:tc>
                  <a:txBody>
                    <a:bodyPr/>
                    <a:lstStyle/>
                    <a:p>
                      <a:pPr algn="just">
                        <a:spcAft>
                          <a:spcPts val="0"/>
                        </a:spcAft>
                      </a:pPr>
                      <a:r>
                        <a:rPr lang="en-US" sz="800" b="1" dirty="0">
                          <a:effectLst/>
                        </a:rPr>
                        <a:t>90.37</a:t>
                      </a:r>
                      <a:endParaRPr lang="en-IN" sz="1000" b="1" dirty="0">
                        <a:effectLst/>
                        <a:latin typeface="Times New Roman" panose="02020603050405020304" pitchFamily="18" charset="0"/>
                        <a:ea typeface="SimSun" panose="02010600030101010101" pitchFamily="2" charset="-122"/>
                      </a:endParaRPr>
                    </a:p>
                  </a:txBody>
                  <a:tcPr marL="68580" marR="68580" marT="0" marB="0"/>
                </a:tc>
                <a:tc>
                  <a:txBody>
                    <a:bodyPr/>
                    <a:lstStyle/>
                    <a:p>
                      <a:pPr algn="just">
                        <a:spcAft>
                          <a:spcPts val="0"/>
                        </a:spcAft>
                      </a:pPr>
                      <a:r>
                        <a:rPr lang="en-US" sz="800" dirty="0">
                          <a:effectLst/>
                        </a:rPr>
                        <a:t>95.25</a:t>
                      </a:r>
                      <a:endParaRPr lang="en-IN" sz="1000" dirty="0">
                        <a:effectLst/>
                        <a:latin typeface="Times New Roman" panose="02020603050405020304" pitchFamily="18" charset="0"/>
                        <a:ea typeface="SimSun" panose="02010600030101010101" pitchFamily="2" charset="-122"/>
                      </a:endParaRPr>
                    </a:p>
                  </a:txBody>
                  <a:tcPr marL="68580" marR="68580" marT="0" marB="0"/>
                </a:tc>
                <a:tc>
                  <a:txBody>
                    <a:bodyPr/>
                    <a:lstStyle/>
                    <a:p>
                      <a:pPr algn="just">
                        <a:spcAft>
                          <a:spcPts val="0"/>
                        </a:spcAft>
                      </a:pPr>
                      <a:r>
                        <a:rPr lang="en-US" sz="800" dirty="0">
                          <a:effectLst/>
                        </a:rPr>
                        <a:t>93.21</a:t>
                      </a:r>
                      <a:endParaRPr lang="en-IN" sz="10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4263629889"/>
                  </a:ext>
                </a:extLst>
              </a:tr>
            </a:tbl>
          </a:graphicData>
        </a:graphic>
      </p:graphicFrame>
      <p:graphicFrame>
        <p:nvGraphicFramePr>
          <p:cNvPr id="5" name="Table 4">
            <a:extLst>
              <a:ext uri="{FF2B5EF4-FFF2-40B4-BE49-F238E27FC236}">
                <a16:creationId xmlns:a16="http://schemas.microsoft.com/office/drawing/2014/main" id="{860B558D-42FD-42CD-8AA5-7395E33EAC03}"/>
              </a:ext>
            </a:extLst>
          </p:cNvPr>
          <p:cNvGraphicFramePr>
            <a:graphicFrameLocks noGrp="1"/>
          </p:cNvGraphicFramePr>
          <p:nvPr>
            <p:extLst>
              <p:ext uri="{D42A27DB-BD31-4B8C-83A1-F6EECF244321}">
                <p14:modId xmlns:p14="http://schemas.microsoft.com/office/powerpoint/2010/main" val="1404517512"/>
              </p:ext>
            </p:extLst>
          </p:nvPr>
        </p:nvGraphicFramePr>
        <p:xfrm>
          <a:off x="5173821" y="4343240"/>
          <a:ext cx="3510757" cy="1143158"/>
        </p:xfrm>
        <a:graphic>
          <a:graphicData uri="http://schemas.openxmlformats.org/drawingml/2006/table">
            <a:tbl>
              <a:tblPr firstRow="1" firstCol="1" bandRow="1">
                <a:tableStyleId>{5C22544A-7EE6-4342-B048-85BDC9FD1C3A}</a:tableStyleId>
              </a:tblPr>
              <a:tblGrid>
                <a:gridCol w="1001062">
                  <a:extLst>
                    <a:ext uri="{9D8B030D-6E8A-4147-A177-3AD203B41FA5}">
                      <a16:colId xmlns:a16="http://schemas.microsoft.com/office/drawing/2014/main" val="595358539"/>
                    </a:ext>
                  </a:extLst>
                </a:gridCol>
                <a:gridCol w="571633">
                  <a:extLst>
                    <a:ext uri="{9D8B030D-6E8A-4147-A177-3AD203B41FA5}">
                      <a16:colId xmlns:a16="http://schemas.microsoft.com/office/drawing/2014/main" val="1606958544"/>
                    </a:ext>
                  </a:extLst>
                </a:gridCol>
                <a:gridCol w="439989">
                  <a:extLst>
                    <a:ext uri="{9D8B030D-6E8A-4147-A177-3AD203B41FA5}">
                      <a16:colId xmlns:a16="http://schemas.microsoft.com/office/drawing/2014/main" val="1400818414"/>
                    </a:ext>
                  </a:extLst>
                </a:gridCol>
                <a:gridCol w="508979">
                  <a:extLst>
                    <a:ext uri="{9D8B030D-6E8A-4147-A177-3AD203B41FA5}">
                      <a16:colId xmlns:a16="http://schemas.microsoft.com/office/drawing/2014/main" val="2334743176"/>
                    </a:ext>
                  </a:extLst>
                </a:gridCol>
                <a:gridCol w="583601">
                  <a:extLst>
                    <a:ext uri="{9D8B030D-6E8A-4147-A177-3AD203B41FA5}">
                      <a16:colId xmlns:a16="http://schemas.microsoft.com/office/drawing/2014/main" val="212248186"/>
                    </a:ext>
                  </a:extLst>
                </a:gridCol>
                <a:gridCol w="405493">
                  <a:extLst>
                    <a:ext uri="{9D8B030D-6E8A-4147-A177-3AD203B41FA5}">
                      <a16:colId xmlns:a16="http://schemas.microsoft.com/office/drawing/2014/main" val="720396507"/>
                    </a:ext>
                  </a:extLst>
                </a:gridCol>
              </a:tblGrid>
              <a:tr h="367664">
                <a:tc>
                  <a:txBody>
                    <a:bodyPr/>
                    <a:lstStyle/>
                    <a:p>
                      <a:pPr algn="just">
                        <a:spcAft>
                          <a:spcPts val="0"/>
                        </a:spcAft>
                      </a:pPr>
                      <a:r>
                        <a:rPr lang="en-US" sz="800" dirty="0">
                          <a:effectLst/>
                        </a:rPr>
                        <a:t>Model</a:t>
                      </a:r>
                      <a:endParaRPr lang="en-IN" sz="1000" dirty="0">
                        <a:effectLst/>
                        <a:latin typeface="Times New Roman" panose="02020603050405020304" pitchFamily="18" charset="0"/>
                        <a:ea typeface="SimSun" panose="02010600030101010101" pitchFamily="2" charset="-122"/>
                      </a:endParaRPr>
                    </a:p>
                  </a:txBody>
                  <a:tcPr marL="68580" marR="68580" marT="0" marB="0"/>
                </a:tc>
                <a:tc>
                  <a:txBody>
                    <a:bodyPr/>
                    <a:lstStyle/>
                    <a:p>
                      <a:pPr algn="just">
                        <a:spcAft>
                          <a:spcPts val="0"/>
                        </a:spcAft>
                      </a:pPr>
                      <a:r>
                        <a:rPr lang="en-US" sz="800">
                          <a:effectLst/>
                        </a:rPr>
                        <a:t>Precision</a:t>
                      </a:r>
                      <a:endParaRPr lang="en-IN" sz="1000">
                        <a:effectLst/>
                        <a:latin typeface="Times New Roman" panose="02020603050405020304" pitchFamily="18" charset="0"/>
                        <a:ea typeface="SimSun" panose="02010600030101010101" pitchFamily="2" charset="-122"/>
                      </a:endParaRPr>
                    </a:p>
                  </a:txBody>
                  <a:tcPr marL="68580" marR="68580" marT="0" marB="0"/>
                </a:tc>
                <a:tc>
                  <a:txBody>
                    <a:bodyPr/>
                    <a:lstStyle/>
                    <a:p>
                      <a:pPr algn="just">
                        <a:spcAft>
                          <a:spcPts val="0"/>
                        </a:spcAft>
                      </a:pPr>
                      <a:r>
                        <a:rPr lang="en-US" sz="800">
                          <a:effectLst/>
                        </a:rPr>
                        <a:t>Recall</a:t>
                      </a:r>
                      <a:endParaRPr lang="en-IN" sz="1000">
                        <a:effectLst/>
                        <a:latin typeface="Times New Roman" panose="02020603050405020304" pitchFamily="18" charset="0"/>
                        <a:ea typeface="SimSun" panose="02010600030101010101" pitchFamily="2" charset="-122"/>
                      </a:endParaRPr>
                    </a:p>
                  </a:txBody>
                  <a:tcPr marL="68580" marR="68580" marT="0" marB="0"/>
                </a:tc>
                <a:tc>
                  <a:txBody>
                    <a:bodyPr/>
                    <a:lstStyle/>
                    <a:p>
                      <a:pPr algn="just">
                        <a:spcAft>
                          <a:spcPts val="0"/>
                        </a:spcAft>
                      </a:pPr>
                      <a:r>
                        <a:rPr lang="en-US" sz="800">
                          <a:effectLst/>
                        </a:rPr>
                        <a:t>F1score</a:t>
                      </a:r>
                      <a:endParaRPr lang="en-IN" sz="1000">
                        <a:effectLst/>
                        <a:latin typeface="Times New Roman" panose="02020603050405020304" pitchFamily="18" charset="0"/>
                        <a:ea typeface="SimSun" panose="02010600030101010101" pitchFamily="2" charset="-122"/>
                      </a:endParaRPr>
                    </a:p>
                  </a:txBody>
                  <a:tcPr marL="68580" marR="68580" marT="0" marB="0"/>
                </a:tc>
                <a:tc>
                  <a:txBody>
                    <a:bodyPr/>
                    <a:lstStyle/>
                    <a:p>
                      <a:pPr algn="just">
                        <a:spcAft>
                          <a:spcPts val="0"/>
                        </a:spcAft>
                      </a:pPr>
                      <a:r>
                        <a:rPr lang="en-US" sz="800">
                          <a:effectLst/>
                        </a:rPr>
                        <a:t>Accuracy</a:t>
                      </a:r>
                      <a:endParaRPr lang="en-IN" sz="1000">
                        <a:effectLst/>
                        <a:latin typeface="Times New Roman" panose="02020603050405020304" pitchFamily="18" charset="0"/>
                        <a:ea typeface="SimSun" panose="02010600030101010101" pitchFamily="2" charset="-122"/>
                      </a:endParaRPr>
                    </a:p>
                  </a:txBody>
                  <a:tcPr marL="68580" marR="68580" marT="0" marB="0"/>
                </a:tc>
                <a:tc>
                  <a:txBody>
                    <a:bodyPr/>
                    <a:lstStyle/>
                    <a:p>
                      <a:pPr algn="just">
                        <a:spcAft>
                          <a:spcPts val="0"/>
                        </a:spcAft>
                      </a:pPr>
                      <a:r>
                        <a:rPr lang="en-US" sz="800">
                          <a:effectLst/>
                        </a:rPr>
                        <a:t>AUC</a:t>
                      </a:r>
                      <a:endParaRPr lang="en-IN" sz="10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489306593"/>
                  </a:ext>
                </a:extLst>
              </a:tr>
              <a:tr h="207777">
                <a:tc>
                  <a:txBody>
                    <a:bodyPr/>
                    <a:lstStyle/>
                    <a:p>
                      <a:pPr algn="just">
                        <a:spcAft>
                          <a:spcPts val="0"/>
                        </a:spcAft>
                      </a:pPr>
                      <a:r>
                        <a:rPr lang="en-US" sz="800">
                          <a:effectLst/>
                        </a:rPr>
                        <a:t>Glove+CNN</a:t>
                      </a:r>
                      <a:endParaRPr lang="en-IN" sz="1000">
                        <a:effectLst/>
                        <a:latin typeface="Times New Roman" panose="02020603050405020304" pitchFamily="18" charset="0"/>
                        <a:ea typeface="SimSun" panose="02010600030101010101" pitchFamily="2" charset="-122"/>
                      </a:endParaRPr>
                    </a:p>
                  </a:txBody>
                  <a:tcPr marL="68580" marR="68580" marT="0" marB="0"/>
                </a:tc>
                <a:tc>
                  <a:txBody>
                    <a:bodyPr/>
                    <a:lstStyle/>
                    <a:p>
                      <a:pPr algn="just">
                        <a:spcAft>
                          <a:spcPts val="0"/>
                        </a:spcAft>
                      </a:pPr>
                      <a:r>
                        <a:rPr lang="en-US" sz="800">
                          <a:effectLst/>
                        </a:rPr>
                        <a:t>87.28</a:t>
                      </a:r>
                      <a:endParaRPr lang="en-IN" sz="1000">
                        <a:effectLst/>
                        <a:latin typeface="Times New Roman" panose="02020603050405020304" pitchFamily="18" charset="0"/>
                        <a:ea typeface="SimSun" panose="02010600030101010101" pitchFamily="2" charset="-122"/>
                      </a:endParaRPr>
                    </a:p>
                  </a:txBody>
                  <a:tcPr marL="68580" marR="68580" marT="0" marB="0"/>
                </a:tc>
                <a:tc>
                  <a:txBody>
                    <a:bodyPr/>
                    <a:lstStyle/>
                    <a:p>
                      <a:pPr algn="just">
                        <a:spcAft>
                          <a:spcPts val="0"/>
                        </a:spcAft>
                      </a:pPr>
                      <a:r>
                        <a:rPr lang="en-US" sz="800">
                          <a:effectLst/>
                        </a:rPr>
                        <a:t>85.07</a:t>
                      </a:r>
                      <a:endParaRPr lang="en-IN" sz="1000">
                        <a:effectLst/>
                        <a:latin typeface="Times New Roman" panose="02020603050405020304" pitchFamily="18" charset="0"/>
                        <a:ea typeface="SimSun" panose="02010600030101010101" pitchFamily="2" charset="-122"/>
                      </a:endParaRPr>
                    </a:p>
                  </a:txBody>
                  <a:tcPr marL="68580" marR="68580" marT="0" marB="0"/>
                </a:tc>
                <a:tc>
                  <a:txBody>
                    <a:bodyPr/>
                    <a:lstStyle/>
                    <a:p>
                      <a:pPr algn="just">
                        <a:spcAft>
                          <a:spcPts val="0"/>
                        </a:spcAft>
                      </a:pPr>
                      <a:r>
                        <a:rPr lang="en-US" sz="800">
                          <a:effectLst/>
                        </a:rPr>
                        <a:t>85.96</a:t>
                      </a:r>
                      <a:endParaRPr lang="en-IN" sz="1000">
                        <a:effectLst/>
                        <a:latin typeface="Times New Roman" panose="02020603050405020304" pitchFamily="18" charset="0"/>
                        <a:ea typeface="SimSun" panose="02010600030101010101" pitchFamily="2" charset="-122"/>
                      </a:endParaRPr>
                    </a:p>
                  </a:txBody>
                  <a:tcPr marL="68580" marR="68580" marT="0" marB="0"/>
                </a:tc>
                <a:tc>
                  <a:txBody>
                    <a:bodyPr/>
                    <a:lstStyle/>
                    <a:p>
                      <a:pPr algn="just">
                        <a:spcAft>
                          <a:spcPts val="0"/>
                        </a:spcAft>
                      </a:pPr>
                      <a:r>
                        <a:rPr lang="en-US" sz="800">
                          <a:effectLst/>
                        </a:rPr>
                        <a:t>93.63</a:t>
                      </a:r>
                      <a:endParaRPr lang="en-IN" sz="1000">
                        <a:effectLst/>
                        <a:latin typeface="Times New Roman" panose="02020603050405020304" pitchFamily="18" charset="0"/>
                        <a:ea typeface="SimSun" panose="02010600030101010101" pitchFamily="2" charset="-122"/>
                      </a:endParaRPr>
                    </a:p>
                  </a:txBody>
                  <a:tcPr marL="68580" marR="68580" marT="0" marB="0"/>
                </a:tc>
                <a:tc>
                  <a:txBody>
                    <a:bodyPr/>
                    <a:lstStyle/>
                    <a:p>
                      <a:pPr algn="just">
                        <a:spcAft>
                          <a:spcPts val="0"/>
                        </a:spcAft>
                      </a:pPr>
                      <a:r>
                        <a:rPr lang="en-US" sz="800">
                          <a:effectLst/>
                        </a:rPr>
                        <a:t>89.94</a:t>
                      </a:r>
                      <a:endParaRPr lang="en-IN" sz="10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826306290"/>
                  </a:ext>
                </a:extLst>
              </a:tr>
              <a:tr h="367664">
                <a:tc>
                  <a:txBody>
                    <a:bodyPr/>
                    <a:lstStyle/>
                    <a:p>
                      <a:pPr algn="just">
                        <a:spcAft>
                          <a:spcPts val="0"/>
                        </a:spcAft>
                      </a:pPr>
                      <a:r>
                        <a:rPr lang="en-US" sz="800" dirty="0">
                          <a:effectLst/>
                        </a:rPr>
                        <a:t>Word2Vec+CNN</a:t>
                      </a:r>
                      <a:endParaRPr lang="en-IN" sz="1000" dirty="0">
                        <a:effectLst/>
                        <a:latin typeface="Times New Roman" panose="02020603050405020304" pitchFamily="18" charset="0"/>
                        <a:ea typeface="SimSun" panose="02010600030101010101" pitchFamily="2" charset="-122"/>
                      </a:endParaRPr>
                    </a:p>
                  </a:txBody>
                  <a:tcPr marL="68580" marR="68580" marT="0" marB="0"/>
                </a:tc>
                <a:tc>
                  <a:txBody>
                    <a:bodyPr/>
                    <a:lstStyle/>
                    <a:p>
                      <a:pPr algn="just">
                        <a:spcAft>
                          <a:spcPts val="0"/>
                        </a:spcAft>
                      </a:pPr>
                      <a:r>
                        <a:rPr lang="en-US" sz="800">
                          <a:effectLst/>
                        </a:rPr>
                        <a:t>87.24</a:t>
                      </a:r>
                      <a:endParaRPr lang="en-IN" sz="1000">
                        <a:effectLst/>
                        <a:latin typeface="Times New Roman" panose="02020603050405020304" pitchFamily="18" charset="0"/>
                        <a:ea typeface="SimSun" panose="02010600030101010101" pitchFamily="2" charset="-122"/>
                      </a:endParaRPr>
                    </a:p>
                  </a:txBody>
                  <a:tcPr marL="68580" marR="68580" marT="0" marB="0"/>
                </a:tc>
                <a:tc>
                  <a:txBody>
                    <a:bodyPr/>
                    <a:lstStyle/>
                    <a:p>
                      <a:pPr algn="just">
                        <a:spcAft>
                          <a:spcPts val="0"/>
                        </a:spcAft>
                      </a:pPr>
                      <a:r>
                        <a:rPr lang="en-US" sz="800">
                          <a:effectLst/>
                        </a:rPr>
                        <a:t>86.28</a:t>
                      </a:r>
                      <a:endParaRPr lang="en-IN" sz="1000">
                        <a:effectLst/>
                        <a:latin typeface="Times New Roman" panose="02020603050405020304" pitchFamily="18" charset="0"/>
                        <a:ea typeface="SimSun" panose="02010600030101010101" pitchFamily="2" charset="-122"/>
                      </a:endParaRPr>
                    </a:p>
                  </a:txBody>
                  <a:tcPr marL="68580" marR="68580" marT="0" marB="0"/>
                </a:tc>
                <a:tc>
                  <a:txBody>
                    <a:bodyPr/>
                    <a:lstStyle/>
                    <a:p>
                      <a:pPr algn="just">
                        <a:spcAft>
                          <a:spcPts val="0"/>
                        </a:spcAft>
                      </a:pPr>
                      <a:r>
                        <a:rPr lang="en-US" sz="800" dirty="0">
                          <a:effectLst/>
                        </a:rPr>
                        <a:t>86.59</a:t>
                      </a:r>
                      <a:endParaRPr lang="en-IN" sz="1000" dirty="0">
                        <a:effectLst/>
                        <a:latin typeface="Times New Roman" panose="02020603050405020304" pitchFamily="18" charset="0"/>
                        <a:ea typeface="SimSun" panose="02010600030101010101" pitchFamily="2" charset="-122"/>
                      </a:endParaRPr>
                    </a:p>
                  </a:txBody>
                  <a:tcPr marL="68580" marR="68580" marT="0" marB="0"/>
                </a:tc>
                <a:tc>
                  <a:txBody>
                    <a:bodyPr/>
                    <a:lstStyle/>
                    <a:p>
                      <a:pPr algn="just">
                        <a:spcAft>
                          <a:spcPts val="0"/>
                        </a:spcAft>
                      </a:pPr>
                      <a:r>
                        <a:rPr lang="en-US" sz="800">
                          <a:effectLst/>
                        </a:rPr>
                        <a:t>93.94</a:t>
                      </a:r>
                      <a:endParaRPr lang="en-IN" sz="1000">
                        <a:effectLst/>
                        <a:latin typeface="Times New Roman" panose="02020603050405020304" pitchFamily="18" charset="0"/>
                        <a:ea typeface="SimSun" panose="02010600030101010101" pitchFamily="2" charset="-122"/>
                      </a:endParaRPr>
                    </a:p>
                  </a:txBody>
                  <a:tcPr marL="68580" marR="68580" marT="0" marB="0"/>
                </a:tc>
                <a:tc>
                  <a:txBody>
                    <a:bodyPr/>
                    <a:lstStyle/>
                    <a:p>
                      <a:pPr algn="just">
                        <a:spcAft>
                          <a:spcPts val="0"/>
                        </a:spcAft>
                      </a:pPr>
                      <a:r>
                        <a:rPr lang="en-US" sz="800">
                          <a:effectLst/>
                        </a:rPr>
                        <a:t>90.58</a:t>
                      </a:r>
                      <a:endParaRPr lang="en-IN" sz="10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773790670"/>
                  </a:ext>
                </a:extLst>
              </a:tr>
              <a:tr h="200053">
                <a:tc>
                  <a:txBody>
                    <a:bodyPr/>
                    <a:lstStyle/>
                    <a:p>
                      <a:pPr algn="just">
                        <a:spcAft>
                          <a:spcPts val="0"/>
                        </a:spcAft>
                      </a:pPr>
                      <a:r>
                        <a:rPr lang="en-US" sz="800">
                          <a:effectLst/>
                        </a:rPr>
                        <a:t>BERT</a:t>
                      </a:r>
                      <a:endParaRPr lang="en-IN" sz="1000">
                        <a:effectLst/>
                        <a:latin typeface="Times New Roman" panose="02020603050405020304" pitchFamily="18" charset="0"/>
                        <a:ea typeface="SimSun" panose="02010600030101010101" pitchFamily="2" charset="-122"/>
                      </a:endParaRPr>
                    </a:p>
                  </a:txBody>
                  <a:tcPr marL="68580" marR="68580" marT="0" marB="0"/>
                </a:tc>
                <a:tc>
                  <a:txBody>
                    <a:bodyPr/>
                    <a:lstStyle/>
                    <a:p>
                      <a:pPr algn="just">
                        <a:spcAft>
                          <a:spcPts val="0"/>
                        </a:spcAft>
                      </a:pPr>
                      <a:r>
                        <a:rPr lang="en-US" sz="800">
                          <a:effectLst/>
                        </a:rPr>
                        <a:t>87.05</a:t>
                      </a:r>
                      <a:endParaRPr lang="en-IN" sz="1000">
                        <a:effectLst/>
                        <a:latin typeface="Times New Roman" panose="02020603050405020304" pitchFamily="18" charset="0"/>
                        <a:ea typeface="SimSun" panose="02010600030101010101" pitchFamily="2" charset="-122"/>
                      </a:endParaRPr>
                    </a:p>
                  </a:txBody>
                  <a:tcPr marL="68580" marR="68580" marT="0" marB="0"/>
                </a:tc>
                <a:tc>
                  <a:txBody>
                    <a:bodyPr/>
                    <a:lstStyle/>
                    <a:p>
                      <a:pPr algn="just">
                        <a:spcAft>
                          <a:spcPts val="0"/>
                        </a:spcAft>
                      </a:pPr>
                      <a:r>
                        <a:rPr lang="en-US" sz="800">
                          <a:effectLst/>
                        </a:rPr>
                        <a:t>88.28</a:t>
                      </a:r>
                      <a:endParaRPr lang="en-IN" sz="1000">
                        <a:effectLst/>
                        <a:latin typeface="Times New Roman" panose="02020603050405020304" pitchFamily="18" charset="0"/>
                        <a:ea typeface="SimSun" panose="02010600030101010101" pitchFamily="2" charset="-122"/>
                      </a:endParaRPr>
                    </a:p>
                  </a:txBody>
                  <a:tcPr marL="68580" marR="68580" marT="0" marB="0"/>
                </a:tc>
                <a:tc>
                  <a:txBody>
                    <a:bodyPr/>
                    <a:lstStyle/>
                    <a:p>
                      <a:pPr algn="just">
                        <a:spcAft>
                          <a:spcPts val="0"/>
                        </a:spcAft>
                      </a:pPr>
                      <a:r>
                        <a:rPr lang="en-US" sz="800" b="1" dirty="0">
                          <a:effectLst/>
                        </a:rPr>
                        <a:t>87.57</a:t>
                      </a:r>
                      <a:endParaRPr lang="en-IN" sz="1000" b="1" dirty="0">
                        <a:effectLst/>
                        <a:latin typeface="Times New Roman" panose="02020603050405020304" pitchFamily="18" charset="0"/>
                        <a:ea typeface="SimSun" panose="02010600030101010101" pitchFamily="2" charset="-122"/>
                      </a:endParaRPr>
                    </a:p>
                  </a:txBody>
                  <a:tcPr marL="68580" marR="68580" marT="0" marB="0"/>
                </a:tc>
                <a:tc>
                  <a:txBody>
                    <a:bodyPr/>
                    <a:lstStyle/>
                    <a:p>
                      <a:pPr algn="just">
                        <a:spcAft>
                          <a:spcPts val="0"/>
                        </a:spcAft>
                      </a:pPr>
                      <a:r>
                        <a:rPr lang="en-US" sz="800">
                          <a:effectLst/>
                        </a:rPr>
                        <a:t>94.28</a:t>
                      </a:r>
                      <a:endParaRPr lang="en-IN" sz="1000">
                        <a:effectLst/>
                        <a:latin typeface="Times New Roman" panose="02020603050405020304" pitchFamily="18" charset="0"/>
                        <a:ea typeface="SimSun" panose="02010600030101010101" pitchFamily="2" charset="-122"/>
                      </a:endParaRPr>
                    </a:p>
                  </a:txBody>
                  <a:tcPr marL="68580" marR="68580" marT="0" marB="0"/>
                </a:tc>
                <a:tc>
                  <a:txBody>
                    <a:bodyPr/>
                    <a:lstStyle/>
                    <a:p>
                      <a:pPr algn="just">
                        <a:spcAft>
                          <a:spcPts val="0"/>
                        </a:spcAft>
                      </a:pPr>
                      <a:r>
                        <a:rPr lang="en-US" sz="800" dirty="0">
                          <a:effectLst/>
                        </a:rPr>
                        <a:t>91.54</a:t>
                      </a:r>
                      <a:endParaRPr lang="en-IN" sz="10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156273678"/>
                  </a:ext>
                </a:extLst>
              </a:tr>
            </a:tbl>
          </a:graphicData>
        </a:graphic>
      </p:graphicFrame>
      <p:sp>
        <p:nvSpPr>
          <p:cNvPr id="6" name="Rectangle 5">
            <a:extLst>
              <a:ext uri="{FF2B5EF4-FFF2-40B4-BE49-F238E27FC236}">
                <a16:creationId xmlns:a16="http://schemas.microsoft.com/office/drawing/2014/main" id="{5F898860-8194-4E23-A5FC-5C2164AD408B}"/>
              </a:ext>
            </a:extLst>
          </p:cNvPr>
          <p:cNvSpPr/>
          <p:nvPr/>
        </p:nvSpPr>
        <p:spPr>
          <a:xfrm>
            <a:off x="1517823" y="3939050"/>
            <a:ext cx="3019425"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SemEval-2014 dataset</a:t>
            </a:r>
          </a:p>
        </p:txBody>
      </p:sp>
      <p:sp>
        <p:nvSpPr>
          <p:cNvPr id="7" name="Rectangle 6">
            <a:extLst>
              <a:ext uri="{FF2B5EF4-FFF2-40B4-BE49-F238E27FC236}">
                <a16:creationId xmlns:a16="http://schemas.microsoft.com/office/drawing/2014/main" id="{33E5B8B0-2A65-4927-A029-9E98ED186A4B}"/>
              </a:ext>
            </a:extLst>
          </p:cNvPr>
          <p:cNvSpPr/>
          <p:nvPr/>
        </p:nvSpPr>
        <p:spPr>
          <a:xfrm>
            <a:off x="5389735" y="3904296"/>
            <a:ext cx="3019425" cy="323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MAMS dataset</a:t>
            </a:r>
          </a:p>
        </p:txBody>
      </p:sp>
    </p:spTree>
    <p:extLst>
      <p:ext uri="{BB962C8B-B14F-4D97-AF65-F5344CB8AC3E}">
        <p14:creationId xmlns:p14="http://schemas.microsoft.com/office/powerpoint/2010/main" val="3390179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B71F80-1F92-4074-84D9-16A062B21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8DF68E-B154-41B8-92A0-546B612E372A}"/>
              </a:ext>
            </a:extLst>
          </p:cNvPr>
          <p:cNvSpPr>
            <a:spLocks noGrp="1"/>
          </p:cNvSpPr>
          <p:nvPr>
            <p:ph type="title"/>
          </p:nvPr>
        </p:nvSpPr>
        <p:spPr>
          <a:xfrm>
            <a:off x="1286933" y="609600"/>
            <a:ext cx="10197494" cy="1099457"/>
          </a:xfrm>
        </p:spPr>
        <p:txBody>
          <a:bodyPr>
            <a:normAutofit/>
          </a:bodyPr>
          <a:lstStyle/>
          <a:p>
            <a:r>
              <a:rPr lang="en-IN" sz="4400" dirty="0"/>
              <a:t>Content</a:t>
            </a:r>
          </a:p>
        </p:txBody>
      </p:sp>
      <p:sp>
        <p:nvSpPr>
          <p:cNvPr id="11" name="Isosceles Triangle 10">
            <a:extLst>
              <a:ext uri="{FF2B5EF4-FFF2-40B4-BE49-F238E27FC236}">
                <a16:creationId xmlns:a16="http://schemas.microsoft.com/office/drawing/2014/main" id="{7209C9DA-6E0D-46D9-8275-C52222D8CC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3EB57A4D-E0D0-46DA-B339-F24CA46FA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7812CCCD-B002-4D8B-9F39-CB3F09526CE5}"/>
              </a:ext>
            </a:extLst>
          </p:cNvPr>
          <p:cNvGraphicFramePr>
            <a:graphicFrameLocks noGrp="1"/>
          </p:cNvGraphicFramePr>
          <p:nvPr>
            <p:ph idx="1"/>
            <p:extLst>
              <p:ext uri="{D42A27DB-BD31-4B8C-83A1-F6EECF244321}">
                <p14:modId xmlns:p14="http://schemas.microsoft.com/office/powerpoint/2010/main" val="335031751"/>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858585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495A5-E4E3-4ADF-A573-3ECF12143661}"/>
              </a:ext>
            </a:extLst>
          </p:cNvPr>
          <p:cNvSpPr>
            <a:spLocks noGrp="1"/>
          </p:cNvSpPr>
          <p:nvPr>
            <p:ph type="title"/>
          </p:nvPr>
        </p:nvSpPr>
        <p:spPr/>
        <p:txBody>
          <a:bodyPr/>
          <a:lstStyle/>
          <a:p>
            <a:r>
              <a:rPr lang="en-IN" dirty="0"/>
              <a:t>Aspect Category Detection</a:t>
            </a:r>
            <a:br>
              <a:rPr lang="en-IN" dirty="0"/>
            </a:br>
            <a:r>
              <a:rPr lang="en-IN" dirty="0"/>
              <a:t>Future Work</a:t>
            </a:r>
          </a:p>
        </p:txBody>
      </p:sp>
      <p:sp>
        <p:nvSpPr>
          <p:cNvPr id="3" name="Content Placeholder 2">
            <a:extLst>
              <a:ext uri="{FF2B5EF4-FFF2-40B4-BE49-F238E27FC236}">
                <a16:creationId xmlns:a16="http://schemas.microsoft.com/office/drawing/2014/main" id="{6029E260-694F-44AE-A380-4591178A7C04}"/>
              </a:ext>
            </a:extLst>
          </p:cNvPr>
          <p:cNvSpPr>
            <a:spLocks noGrp="1"/>
          </p:cNvSpPr>
          <p:nvPr>
            <p:ph idx="1"/>
          </p:nvPr>
        </p:nvSpPr>
        <p:spPr>
          <a:xfrm>
            <a:off x="677334" y="2160589"/>
            <a:ext cx="8596668" cy="3880773"/>
          </a:xfrm>
        </p:spPr>
        <p:txBody>
          <a:bodyPr/>
          <a:lstStyle/>
          <a:p>
            <a:r>
              <a:rPr lang="en-US" dirty="0"/>
              <a:t>The performance of the BERT model can be further improved by fine-tuning the language model on domain-specific corpora, which is pre-trained on </a:t>
            </a:r>
            <a:r>
              <a:rPr lang="en-IN" dirty="0"/>
              <a:t>general text corpora.</a:t>
            </a:r>
          </a:p>
          <a:p>
            <a:r>
              <a:rPr lang="en-US" dirty="0"/>
              <a:t>Another interesting path for future research will be to examine cross-domain correlations for additional domains such as hotels, multiplexes, that are similar to restaurants.</a:t>
            </a:r>
          </a:p>
          <a:p>
            <a:pPr marL="0" indent="0">
              <a:buNone/>
            </a:pPr>
            <a:endParaRPr lang="en-US" dirty="0"/>
          </a:p>
          <a:p>
            <a:endParaRPr lang="en-US" dirty="0"/>
          </a:p>
          <a:p>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9968579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D2B5A-085A-4849-9E29-4B73411E81AC}"/>
              </a:ext>
            </a:extLst>
          </p:cNvPr>
          <p:cNvSpPr>
            <a:spLocks noGrp="1"/>
          </p:cNvSpPr>
          <p:nvPr>
            <p:ph type="title"/>
          </p:nvPr>
        </p:nvSpPr>
        <p:spPr/>
        <p:txBody>
          <a:bodyPr/>
          <a:lstStyle/>
          <a:p>
            <a:r>
              <a:rPr lang="en-IN" dirty="0"/>
              <a:t>Aspect Category Sentiment Classification</a:t>
            </a:r>
            <a:br>
              <a:rPr lang="en-IN" dirty="0"/>
            </a:br>
            <a:endParaRPr lang="en-IN" dirty="0"/>
          </a:p>
        </p:txBody>
      </p:sp>
      <p:pic>
        <p:nvPicPr>
          <p:cNvPr id="4" name="Content Placeholder 3">
            <a:extLst>
              <a:ext uri="{FF2B5EF4-FFF2-40B4-BE49-F238E27FC236}">
                <a16:creationId xmlns:a16="http://schemas.microsoft.com/office/drawing/2014/main" id="{F3DC6294-C1FD-445C-B873-E7BCB0F8278E}"/>
              </a:ext>
            </a:extLst>
          </p:cNvPr>
          <p:cNvPicPr>
            <a:picLocks noGrp="1" noChangeAspect="1"/>
          </p:cNvPicPr>
          <p:nvPr>
            <p:ph idx="1"/>
          </p:nvPr>
        </p:nvPicPr>
        <p:blipFill>
          <a:blip r:embed="rId2"/>
          <a:stretch>
            <a:fillRect/>
          </a:stretch>
        </p:blipFill>
        <p:spPr>
          <a:xfrm>
            <a:off x="1732756" y="2567781"/>
            <a:ext cx="6486525" cy="3067050"/>
          </a:xfrm>
          <a:prstGeom prst="rect">
            <a:avLst/>
          </a:prstGeom>
        </p:spPr>
      </p:pic>
    </p:spTree>
    <p:extLst>
      <p:ext uri="{BB962C8B-B14F-4D97-AF65-F5344CB8AC3E}">
        <p14:creationId xmlns:p14="http://schemas.microsoft.com/office/powerpoint/2010/main" val="15279628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D2B5A-085A-4849-9E29-4B73411E81AC}"/>
              </a:ext>
            </a:extLst>
          </p:cNvPr>
          <p:cNvSpPr>
            <a:spLocks noGrp="1"/>
          </p:cNvSpPr>
          <p:nvPr>
            <p:ph type="title"/>
          </p:nvPr>
        </p:nvSpPr>
        <p:spPr/>
        <p:txBody>
          <a:bodyPr>
            <a:normAutofit fontScale="90000"/>
          </a:bodyPr>
          <a:lstStyle/>
          <a:p>
            <a:r>
              <a:rPr lang="en-IN" dirty="0"/>
              <a:t>Aspect Category Sentiment Classification in various domains</a:t>
            </a:r>
            <a:br>
              <a:rPr lang="en-IN" dirty="0"/>
            </a:br>
            <a:endParaRPr lang="en-IN" dirty="0"/>
          </a:p>
        </p:txBody>
      </p:sp>
      <p:pic>
        <p:nvPicPr>
          <p:cNvPr id="4" name="Content Placeholder 3">
            <a:extLst>
              <a:ext uri="{FF2B5EF4-FFF2-40B4-BE49-F238E27FC236}">
                <a16:creationId xmlns:a16="http://schemas.microsoft.com/office/drawing/2014/main" id="{0F10E566-07FA-460D-8E68-50B0C4E5DC47}"/>
              </a:ext>
            </a:extLst>
          </p:cNvPr>
          <p:cNvPicPr>
            <a:picLocks noGrp="1" noChangeAspect="1"/>
          </p:cNvPicPr>
          <p:nvPr>
            <p:ph idx="1"/>
          </p:nvPr>
        </p:nvPicPr>
        <p:blipFill>
          <a:blip r:embed="rId2"/>
          <a:stretch>
            <a:fillRect/>
          </a:stretch>
        </p:blipFill>
        <p:spPr>
          <a:xfrm>
            <a:off x="932656" y="2739231"/>
            <a:ext cx="8086725" cy="2724150"/>
          </a:xfrm>
          <a:prstGeom prst="rect">
            <a:avLst/>
          </a:prstGeom>
        </p:spPr>
      </p:pic>
    </p:spTree>
    <p:extLst>
      <p:ext uri="{BB962C8B-B14F-4D97-AF65-F5344CB8AC3E}">
        <p14:creationId xmlns:p14="http://schemas.microsoft.com/office/powerpoint/2010/main" val="7127138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D2B5A-085A-4849-9E29-4B73411E81AC}"/>
              </a:ext>
            </a:extLst>
          </p:cNvPr>
          <p:cNvSpPr>
            <a:spLocks noGrp="1"/>
          </p:cNvSpPr>
          <p:nvPr>
            <p:ph type="title"/>
          </p:nvPr>
        </p:nvSpPr>
        <p:spPr/>
        <p:txBody>
          <a:bodyPr>
            <a:normAutofit/>
          </a:bodyPr>
          <a:lstStyle/>
          <a:p>
            <a:r>
              <a:rPr lang="en-IN" dirty="0"/>
              <a:t>Aspect Category Sentiment Classification: Our Approach</a:t>
            </a:r>
          </a:p>
        </p:txBody>
      </p:sp>
      <p:sp>
        <p:nvSpPr>
          <p:cNvPr id="5" name="Content Placeholder 4">
            <a:extLst>
              <a:ext uri="{FF2B5EF4-FFF2-40B4-BE49-F238E27FC236}">
                <a16:creationId xmlns:a16="http://schemas.microsoft.com/office/drawing/2014/main" id="{2C6532FD-61D8-49FC-A66C-99C1E6F3503D}"/>
              </a:ext>
            </a:extLst>
          </p:cNvPr>
          <p:cNvSpPr>
            <a:spLocks noGrp="1"/>
          </p:cNvSpPr>
          <p:nvPr>
            <p:ph idx="1"/>
          </p:nvPr>
        </p:nvSpPr>
        <p:spPr/>
        <p:txBody>
          <a:bodyPr>
            <a:normAutofit fontScale="92500" lnSpcReduction="10000"/>
          </a:bodyPr>
          <a:lstStyle/>
          <a:p>
            <a:endParaRPr lang="en-IN" dirty="0"/>
          </a:p>
          <a:p>
            <a:endParaRPr lang="en-IN" dirty="0"/>
          </a:p>
          <a:p>
            <a:endParaRPr lang="en-IN" dirty="0"/>
          </a:p>
          <a:p>
            <a:endParaRPr lang="en-IN" dirty="0"/>
          </a:p>
          <a:p>
            <a:endParaRPr lang="en-IN" dirty="0"/>
          </a:p>
          <a:p>
            <a:endParaRPr lang="en-IN" dirty="0"/>
          </a:p>
          <a:p>
            <a:pPr marL="3200400" lvl="7" indent="0">
              <a:buNone/>
            </a:pPr>
            <a:endParaRPr lang="en-IN" dirty="0"/>
          </a:p>
          <a:p>
            <a:pPr marL="3200400" lvl="7" indent="0">
              <a:buNone/>
            </a:pPr>
            <a:endParaRPr lang="en-IN" dirty="0"/>
          </a:p>
          <a:p>
            <a:pPr marL="3200400" lvl="7" indent="0">
              <a:buNone/>
            </a:pPr>
            <a:endParaRPr lang="en-IN" sz="3200" dirty="0"/>
          </a:p>
          <a:p>
            <a:pPr marL="3200400" lvl="7" indent="0">
              <a:buNone/>
            </a:pPr>
            <a:r>
              <a:rPr lang="en-IN" sz="3200" dirty="0"/>
              <a:t>LSTM Architecture</a:t>
            </a:r>
          </a:p>
        </p:txBody>
      </p:sp>
      <p:pic>
        <p:nvPicPr>
          <p:cNvPr id="7" name="Picture 6">
            <a:extLst>
              <a:ext uri="{FF2B5EF4-FFF2-40B4-BE49-F238E27FC236}">
                <a16:creationId xmlns:a16="http://schemas.microsoft.com/office/drawing/2014/main" id="{9B81EADE-522B-4262-AAF8-5164C3CAB0F3}"/>
              </a:ext>
            </a:extLst>
          </p:cNvPr>
          <p:cNvPicPr>
            <a:picLocks noChangeAspect="1"/>
          </p:cNvPicPr>
          <p:nvPr/>
        </p:nvPicPr>
        <p:blipFill>
          <a:blip r:embed="rId2"/>
          <a:stretch>
            <a:fillRect/>
          </a:stretch>
        </p:blipFill>
        <p:spPr>
          <a:xfrm>
            <a:off x="1159851" y="2160589"/>
            <a:ext cx="8324850" cy="3057525"/>
          </a:xfrm>
          <a:prstGeom prst="rect">
            <a:avLst/>
          </a:prstGeom>
        </p:spPr>
      </p:pic>
    </p:spTree>
    <p:extLst>
      <p:ext uri="{BB962C8B-B14F-4D97-AF65-F5344CB8AC3E}">
        <p14:creationId xmlns:p14="http://schemas.microsoft.com/office/powerpoint/2010/main" val="30987144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D2B5A-085A-4849-9E29-4B73411E81AC}"/>
              </a:ext>
            </a:extLst>
          </p:cNvPr>
          <p:cNvSpPr>
            <a:spLocks noGrp="1"/>
          </p:cNvSpPr>
          <p:nvPr>
            <p:ph type="title"/>
          </p:nvPr>
        </p:nvSpPr>
        <p:spPr/>
        <p:txBody>
          <a:bodyPr>
            <a:normAutofit fontScale="90000"/>
          </a:bodyPr>
          <a:lstStyle/>
          <a:p>
            <a:r>
              <a:rPr lang="en-IN" dirty="0"/>
              <a:t>Attention based LSTM with Aspect Embedding</a:t>
            </a:r>
            <a:br>
              <a:rPr lang="en-IN" dirty="0"/>
            </a:br>
            <a:endParaRPr lang="en-IN" dirty="0"/>
          </a:p>
        </p:txBody>
      </p:sp>
      <p:sp>
        <p:nvSpPr>
          <p:cNvPr id="3" name="Content Placeholder 2">
            <a:extLst>
              <a:ext uri="{FF2B5EF4-FFF2-40B4-BE49-F238E27FC236}">
                <a16:creationId xmlns:a16="http://schemas.microsoft.com/office/drawing/2014/main" id="{9768489D-8A9B-4C8A-98E4-EB02F5EFF285}"/>
              </a:ext>
            </a:extLst>
          </p:cNvPr>
          <p:cNvSpPr>
            <a:spLocks noGrp="1"/>
          </p:cNvSpPr>
          <p:nvPr>
            <p:ph idx="1"/>
          </p:nvPr>
        </p:nvSpPr>
        <p:spPr/>
        <p:txBody>
          <a:bodyPr>
            <a:normAutofit fontScale="250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r>
              <a:rPr lang="en-US" dirty="0"/>
              <a:t>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								</a:t>
            </a:r>
          </a:p>
          <a:p>
            <a:pPr marL="0" indent="0">
              <a:buNone/>
            </a:pPr>
            <a:endParaRPr lang="en-US" dirty="0"/>
          </a:p>
          <a:p>
            <a:pPr marL="0" indent="0">
              <a:buNone/>
            </a:pPr>
            <a:endParaRPr lang="en-US" dirty="0"/>
          </a:p>
          <a:p>
            <a:pPr marL="0" indent="0">
              <a:buNone/>
            </a:pPr>
            <a:r>
              <a:rPr lang="en-US" dirty="0"/>
              <a:t>							</a:t>
            </a:r>
            <a:r>
              <a:rPr lang="en-US" sz="11200" dirty="0"/>
              <a:t>ATAE Architecture</a:t>
            </a:r>
            <a:endParaRPr lang="en-US" dirty="0"/>
          </a:p>
          <a:p>
            <a:endParaRPr lang="en-US" dirty="0"/>
          </a:p>
          <a:p>
            <a:endParaRPr lang="en-US" dirty="0"/>
          </a:p>
          <a:p>
            <a:endParaRPr lang="en-US" dirty="0"/>
          </a:p>
          <a:p>
            <a:pPr marL="0" indent="0">
              <a:buNone/>
            </a:pPr>
            <a:r>
              <a:rPr lang="en-US" dirty="0"/>
              <a:t>						</a:t>
            </a:r>
            <a:endParaRPr lang="en-IN" dirty="0"/>
          </a:p>
        </p:txBody>
      </p:sp>
      <p:pic>
        <p:nvPicPr>
          <p:cNvPr id="5" name="Picture 4">
            <a:extLst>
              <a:ext uri="{FF2B5EF4-FFF2-40B4-BE49-F238E27FC236}">
                <a16:creationId xmlns:a16="http://schemas.microsoft.com/office/drawing/2014/main" id="{D4008115-5C19-454F-847C-49F19E65A0CB}"/>
              </a:ext>
            </a:extLst>
          </p:cNvPr>
          <p:cNvPicPr>
            <a:picLocks noChangeAspect="1"/>
          </p:cNvPicPr>
          <p:nvPr/>
        </p:nvPicPr>
        <p:blipFill>
          <a:blip r:embed="rId2"/>
          <a:stretch>
            <a:fillRect/>
          </a:stretch>
        </p:blipFill>
        <p:spPr>
          <a:xfrm>
            <a:off x="1977023" y="1504950"/>
            <a:ext cx="6943725" cy="4743450"/>
          </a:xfrm>
          <a:prstGeom prst="rect">
            <a:avLst/>
          </a:prstGeom>
        </p:spPr>
      </p:pic>
    </p:spTree>
    <p:extLst>
      <p:ext uri="{BB962C8B-B14F-4D97-AF65-F5344CB8AC3E}">
        <p14:creationId xmlns:p14="http://schemas.microsoft.com/office/powerpoint/2010/main" val="28363200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D2B5A-085A-4849-9E29-4B73411E81AC}"/>
              </a:ext>
            </a:extLst>
          </p:cNvPr>
          <p:cNvSpPr>
            <a:spLocks noGrp="1"/>
          </p:cNvSpPr>
          <p:nvPr>
            <p:ph type="title"/>
          </p:nvPr>
        </p:nvSpPr>
        <p:spPr>
          <a:xfrm>
            <a:off x="2849562" y="609600"/>
            <a:ext cx="6424440" cy="1320800"/>
          </a:xfrm>
        </p:spPr>
        <p:txBody>
          <a:bodyPr>
            <a:normAutofit/>
          </a:bodyPr>
          <a:lstStyle/>
          <a:p>
            <a:r>
              <a:rPr lang="en-IN"/>
              <a:t>Model Training</a:t>
            </a:r>
            <a:br>
              <a:rPr lang="en-IN"/>
            </a:br>
            <a:endParaRPr lang="en-IN" dirty="0"/>
          </a:p>
        </p:txBody>
      </p:sp>
      <p:pic>
        <p:nvPicPr>
          <p:cNvPr id="51" name="Picture 4">
            <a:extLst>
              <a:ext uri="{FF2B5EF4-FFF2-40B4-BE49-F238E27FC236}">
                <a16:creationId xmlns:a16="http://schemas.microsoft.com/office/drawing/2014/main" id="{B69D2852-0E83-4B1F-8410-771C953B1D24}"/>
              </a:ext>
            </a:extLst>
          </p:cNvPr>
          <p:cNvPicPr>
            <a:picLocks noChangeAspect="1"/>
          </p:cNvPicPr>
          <p:nvPr/>
        </p:nvPicPr>
        <p:blipFill rotWithShape="1">
          <a:blip r:embed="rId2"/>
          <a:srcRect l="62979" r="12539" b="2"/>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52" name="Isosceles Triangle 8">
            <a:extLst>
              <a:ext uri="{FF2B5EF4-FFF2-40B4-BE49-F238E27FC236}">
                <a16:creationId xmlns:a16="http://schemas.microsoft.com/office/drawing/2014/main" id="{ECD25CC7-FC66-488C-8D61-0FE7ECF161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3" name="Content Placeholder 2">
            <a:extLst>
              <a:ext uri="{FF2B5EF4-FFF2-40B4-BE49-F238E27FC236}">
                <a16:creationId xmlns:a16="http://schemas.microsoft.com/office/drawing/2014/main" id="{9768489D-8A9B-4C8A-98E4-EB02F5EFF285}"/>
              </a:ext>
            </a:extLst>
          </p:cNvPr>
          <p:cNvSpPr>
            <a:spLocks noGrp="1"/>
          </p:cNvSpPr>
          <p:nvPr>
            <p:ph idx="1"/>
          </p:nvPr>
        </p:nvSpPr>
        <p:spPr>
          <a:xfrm>
            <a:off x="2849562" y="2160589"/>
            <a:ext cx="6424440" cy="3880773"/>
          </a:xfrm>
        </p:spPr>
        <p:txBody>
          <a:bodyPr>
            <a:normAutofit/>
          </a:bodyPr>
          <a:lstStyle/>
          <a:p>
            <a:pPr>
              <a:buFont typeface="Wingdings" panose="05000000000000000000" pitchFamily="2" charset="2"/>
              <a:buChar char="Ø"/>
            </a:pPr>
            <a:endParaRPr lang="en-US" dirty="0"/>
          </a:p>
          <a:p>
            <a:pPr>
              <a:buFont typeface="Wingdings" panose="05000000000000000000" pitchFamily="2" charset="2"/>
              <a:buChar char="Ø"/>
            </a:pPr>
            <a:r>
              <a:rPr lang="en-US" dirty="0"/>
              <a:t>Goal is to reduce CROSS ENTROPY LOSS</a:t>
            </a:r>
          </a:p>
          <a:p>
            <a:pPr>
              <a:buFont typeface="Wingdings" panose="05000000000000000000" pitchFamily="2" charset="2"/>
              <a:buChar char="Ø"/>
            </a:pPr>
            <a:endParaRPr lang="en-US" dirty="0"/>
          </a:p>
          <a:p>
            <a:pPr>
              <a:buFont typeface="Wingdings" panose="05000000000000000000" pitchFamily="2" charset="2"/>
              <a:buChar char="Ø"/>
            </a:pPr>
            <a:r>
              <a:rPr lang="en-US" dirty="0"/>
              <a:t>Optimized word embedding and aspect embedding during training.</a:t>
            </a:r>
          </a:p>
          <a:p>
            <a:pPr>
              <a:buFont typeface="Wingdings" panose="05000000000000000000" pitchFamily="2" charset="2"/>
              <a:buChar char="Ø"/>
            </a:pPr>
            <a:r>
              <a:rPr lang="en-US" dirty="0"/>
              <a:t>Percentage of out-of-vocabulary words is about 5%, and they are randomly initialized from U(−ϵ, ϵ), where ϵ = 0.01.</a:t>
            </a:r>
          </a:p>
          <a:p>
            <a:pPr>
              <a:buFont typeface="Wingdings" panose="05000000000000000000" pitchFamily="2" charset="2"/>
              <a:buChar char="Ø"/>
            </a:pPr>
            <a:r>
              <a:rPr lang="en-US" dirty="0"/>
              <a:t>Used </a:t>
            </a:r>
            <a:r>
              <a:rPr lang="en-IN" dirty="0"/>
              <a:t>AdaGrad as our optimization method, </a:t>
            </a:r>
            <a:r>
              <a:rPr lang="en-US" dirty="0"/>
              <a:t>adapts the learning rate to the parameters.</a:t>
            </a:r>
          </a:p>
          <a:p>
            <a:endParaRPr lang="en-US" dirty="0"/>
          </a:p>
          <a:p>
            <a:pPr marL="0" indent="0">
              <a:buNone/>
            </a:pPr>
            <a:endParaRPr lang="en-US" dirty="0"/>
          </a:p>
          <a:p>
            <a:endParaRPr lang="en-US" dirty="0"/>
          </a:p>
          <a:p>
            <a:endParaRPr lang="en-IN" dirty="0"/>
          </a:p>
        </p:txBody>
      </p:sp>
      <p:pic>
        <p:nvPicPr>
          <p:cNvPr id="8" name="Picture 7">
            <a:extLst>
              <a:ext uri="{FF2B5EF4-FFF2-40B4-BE49-F238E27FC236}">
                <a16:creationId xmlns:a16="http://schemas.microsoft.com/office/drawing/2014/main" id="{5C9C2A84-CF43-4DF1-B837-CA2088E573CA}"/>
              </a:ext>
            </a:extLst>
          </p:cNvPr>
          <p:cNvPicPr>
            <a:picLocks noChangeAspect="1"/>
          </p:cNvPicPr>
          <p:nvPr/>
        </p:nvPicPr>
        <p:blipFill>
          <a:blip r:embed="rId3"/>
          <a:stretch>
            <a:fillRect/>
          </a:stretch>
        </p:blipFill>
        <p:spPr>
          <a:xfrm>
            <a:off x="3872136" y="2829339"/>
            <a:ext cx="2766184" cy="599661"/>
          </a:xfrm>
          <a:prstGeom prst="rect">
            <a:avLst/>
          </a:prstGeom>
        </p:spPr>
      </p:pic>
    </p:spTree>
    <p:extLst>
      <p:ext uri="{BB962C8B-B14F-4D97-AF65-F5344CB8AC3E}">
        <p14:creationId xmlns:p14="http://schemas.microsoft.com/office/powerpoint/2010/main" val="1533205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8">
            <a:extLst>
              <a:ext uri="{FF2B5EF4-FFF2-40B4-BE49-F238E27FC236}">
                <a16:creationId xmlns:a16="http://schemas.microsoft.com/office/drawing/2014/main" id="{45B71F80-1F92-4074-84D9-16A062B21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43F0CC-1D3A-4198-8B70-F24322C9EEF6}"/>
              </a:ext>
            </a:extLst>
          </p:cNvPr>
          <p:cNvSpPr>
            <a:spLocks noGrp="1"/>
          </p:cNvSpPr>
          <p:nvPr>
            <p:ph type="title"/>
          </p:nvPr>
        </p:nvSpPr>
        <p:spPr>
          <a:xfrm>
            <a:off x="1286933" y="609600"/>
            <a:ext cx="10197494" cy="1099457"/>
          </a:xfrm>
        </p:spPr>
        <p:txBody>
          <a:bodyPr>
            <a:normAutofit/>
          </a:bodyPr>
          <a:lstStyle/>
          <a:p>
            <a:r>
              <a:rPr lang="en-US"/>
              <a:t>Experiment</a:t>
            </a:r>
            <a:endParaRPr lang="en-IN" dirty="0"/>
          </a:p>
        </p:txBody>
      </p:sp>
      <p:sp>
        <p:nvSpPr>
          <p:cNvPr id="28" name="Isosceles Triangle 10">
            <a:extLst>
              <a:ext uri="{FF2B5EF4-FFF2-40B4-BE49-F238E27FC236}">
                <a16:creationId xmlns:a16="http://schemas.microsoft.com/office/drawing/2014/main" id="{7209C9DA-6E0D-46D9-8275-C52222D8CC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3EB57A4D-E0D0-46DA-B339-F24CA46FA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29" name="Content Placeholder 2">
            <a:extLst>
              <a:ext uri="{FF2B5EF4-FFF2-40B4-BE49-F238E27FC236}">
                <a16:creationId xmlns:a16="http://schemas.microsoft.com/office/drawing/2014/main" id="{F7A6EC9B-BD9E-4C5C-9EB5-89E239D368A5}"/>
              </a:ext>
            </a:extLst>
          </p:cNvPr>
          <p:cNvGraphicFramePr>
            <a:graphicFrameLocks noGrp="1"/>
          </p:cNvGraphicFramePr>
          <p:nvPr>
            <p:ph idx="1"/>
            <p:extLst>
              <p:ext uri="{D42A27DB-BD31-4B8C-83A1-F6EECF244321}">
                <p14:modId xmlns:p14="http://schemas.microsoft.com/office/powerpoint/2010/main" val="1711539034"/>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09126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3F0CC-1D3A-4198-8B70-F24322C9EEF6}"/>
              </a:ext>
            </a:extLst>
          </p:cNvPr>
          <p:cNvSpPr>
            <a:spLocks noGrp="1"/>
          </p:cNvSpPr>
          <p:nvPr>
            <p:ph type="title"/>
          </p:nvPr>
        </p:nvSpPr>
        <p:spPr>
          <a:xfrm>
            <a:off x="676977" y="609600"/>
            <a:ext cx="8596668" cy="1320800"/>
          </a:xfrm>
        </p:spPr>
        <p:txBody>
          <a:bodyPr/>
          <a:lstStyle/>
          <a:p>
            <a:br>
              <a:rPr lang="en-US" dirty="0"/>
            </a:br>
            <a:r>
              <a:rPr lang="en-US" dirty="0"/>
              <a:t>Evaluation</a:t>
            </a:r>
            <a:endParaRPr lang="en-IN" dirty="0"/>
          </a:p>
        </p:txBody>
      </p:sp>
      <p:graphicFrame>
        <p:nvGraphicFramePr>
          <p:cNvPr id="4" name="Table 5">
            <a:extLst>
              <a:ext uri="{FF2B5EF4-FFF2-40B4-BE49-F238E27FC236}">
                <a16:creationId xmlns:a16="http://schemas.microsoft.com/office/drawing/2014/main" id="{B2EB5DA6-8C66-4E52-AACD-4E06D7BD8742}"/>
              </a:ext>
            </a:extLst>
          </p:cNvPr>
          <p:cNvGraphicFramePr>
            <a:graphicFrameLocks noGrp="1"/>
          </p:cNvGraphicFramePr>
          <p:nvPr>
            <p:ph idx="1"/>
            <p:extLst>
              <p:ext uri="{D42A27DB-BD31-4B8C-83A1-F6EECF244321}">
                <p14:modId xmlns:p14="http://schemas.microsoft.com/office/powerpoint/2010/main" val="1989249534"/>
              </p:ext>
            </p:extLst>
          </p:nvPr>
        </p:nvGraphicFramePr>
        <p:xfrm>
          <a:off x="676977" y="2913269"/>
          <a:ext cx="8596311" cy="1651000"/>
        </p:xfrm>
        <a:graphic>
          <a:graphicData uri="http://schemas.openxmlformats.org/drawingml/2006/table">
            <a:tbl>
              <a:tblPr firstRow="1" bandRow="1">
                <a:tableStyleId>{5C22544A-7EE6-4342-B048-85BDC9FD1C3A}</a:tableStyleId>
              </a:tblPr>
              <a:tblGrid>
                <a:gridCol w="2865437">
                  <a:extLst>
                    <a:ext uri="{9D8B030D-6E8A-4147-A177-3AD203B41FA5}">
                      <a16:colId xmlns:a16="http://schemas.microsoft.com/office/drawing/2014/main" val="4192663905"/>
                    </a:ext>
                  </a:extLst>
                </a:gridCol>
                <a:gridCol w="2865437">
                  <a:extLst>
                    <a:ext uri="{9D8B030D-6E8A-4147-A177-3AD203B41FA5}">
                      <a16:colId xmlns:a16="http://schemas.microsoft.com/office/drawing/2014/main" val="151178848"/>
                    </a:ext>
                  </a:extLst>
                </a:gridCol>
                <a:gridCol w="2865437">
                  <a:extLst>
                    <a:ext uri="{9D8B030D-6E8A-4147-A177-3AD203B41FA5}">
                      <a16:colId xmlns:a16="http://schemas.microsoft.com/office/drawing/2014/main" val="348899433"/>
                    </a:ext>
                  </a:extLst>
                </a:gridCol>
              </a:tblGrid>
              <a:tr h="370840">
                <a:tc>
                  <a:txBody>
                    <a:bodyPr/>
                    <a:lstStyle/>
                    <a:p>
                      <a:r>
                        <a:rPr lang="en-IN" dirty="0"/>
                        <a:t>Model</a:t>
                      </a:r>
                    </a:p>
                  </a:txBody>
                  <a:tcPr/>
                </a:tc>
                <a:tc>
                  <a:txBody>
                    <a:bodyPr/>
                    <a:lstStyle/>
                    <a:p>
                      <a:r>
                        <a:rPr lang="en-IN" dirty="0"/>
                        <a:t>Accuracy</a:t>
                      </a:r>
                    </a:p>
                  </a:txBody>
                  <a:tcPr/>
                </a:tc>
                <a:tc>
                  <a:txBody>
                    <a:bodyPr/>
                    <a:lstStyle/>
                    <a:p>
                      <a:r>
                        <a:rPr lang="en-IN" dirty="0"/>
                        <a:t>F1</a:t>
                      </a:r>
                    </a:p>
                  </a:txBody>
                  <a:tcPr/>
                </a:tc>
                <a:extLst>
                  <a:ext uri="{0D108BD9-81ED-4DB2-BD59-A6C34878D82A}">
                    <a16:rowId xmlns:a16="http://schemas.microsoft.com/office/drawing/2014/main" val="803075933"/>
                  </a:ext>
                </a:extLst>
              </a:tr>
              <a:tr h="370840">
                <a:tc>
                  <a:txBody>
                    <a:bodyPr/>
                    <a:lstStyle/>
                    <a:p>
                      <a:r>
                        <a:rPr lang="en-IN" dirty="0"/>
                        <a:t>Attention based LSTM for </a:t>
                      </a:r>
                      <a:r>
                        <a:rPr lang="en-IN" dirty="0" err="1"/>
                        <a:t>SemEval</a:t>
                      </a:r>
                      <a:r>
                        <a:rPr lang="en-IN" dirty="0"/>
                        <a:t> 2014</a:t>
                      </a:r>
                    </a:p>
                  </a:txBody>
                  <a:tcPr/>
                </a:tc>
                <a:tc>
                  <a:txBody>
                    <a:bodyPr/>
                    <a:lstStyle/>
                    <a:p>
                      <a:r>
                        <a:rPr lang="en-IN" dirty="0"/>
                        <a:t>76.78</a:t>
                      </a:r>
                    </a:p>
                  </a:txBody>
                  <a:tcPr/>
                </a:tc>
                <a:tc>
                  <a:txBody>
                    <a:bodyPr/>
                    <a:lstStyle/>
                    <a:p>
                      <a:r>
                        <a:rPr lang="en-IN" dirty="0"/>
                        <a:t>65.78</a:t>
                      </a:r>
                    </a:p>
                  </a:txBody>
                  <a:tcPr/>
                </a:tc>
                <a:extLst>
                  <a:ext uri="{0D108BD9-81ED-4DB2-BD59-A6C34878D82A}">
                    <a16:rowId xmlns:a16="http://schemas.microsoft.com/office/drawing/2014/main" val="3157045687"/>
                  </a:ext>
                </a:extLst>
              </a:tr>
              <a:tr h="370840">
                <a:tc>
                  <a:txBody>
                    <a:bodyPr/>
                    <a:lstStyle/>
                    <a:p>
                      <a:r>
                        <a:rPr lang="en-IN" dirty="0"/>
                        <a:t>Attention based LSTM for MAMS</a:t>
                      </a:r>
                    </a:p>
                  </a:txBody>
                  <a:tcPr/>
                </a:tc>
                <a:tc>
                  <a:txBody>
                    <a:bodyPr/>
                    <a:lstStyle/>
                    <a:p>
                      <a:r>
                        <a:rPr lang="en-IN" dirty="0"/>
                        <a:t>73.48</a:t>
                      </a:r>
                    </a:p>
                  </a:txBody>
                  <a:tcPr/>
                </a:tc>
                <a:tc>
                  <a:txBody>
                    <a:bodyPr/>
                    <a:lstStyle/>
                    <a:p>
                      <a:r>
                        <a:rPr lang="en-IN" dirty="0"/>
                        <a:t>59.57</a:t>
                      </a:r>
                    </a:p>
                  </a:txBody>
                  <a:tcPr/>
                </a:tc>
                <a:extLst>
                  <a:ext uri="{0D108BD9-81ED-4DB2-BD59-A6C34878D82A}">
                    <a16:rowId xmlns:a16="http://schemas.microsoft.com/office/drawing/2014/main" val="2942086504"/>
                  </a:ext>
                </a:extLst>
              </a:tr>
            </a:tbl>
          </a:graphicData>
        </a:graphic>
      </p:graphicFrame>
    </p:spTree>
    <p:extLst>
      <p:ext uri="{BB962C8B-B14F-4D97-AF65-F5344CB8AC3E}">
        <p14:creationId xmlns:p14="http://schemas.microsoft.com/office/powerpoint/2010/main" val="28131929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3F0CC-1D3A-4198-8B70-F24322C9EEF6}"/>
              </a:ext>
            </a:extLst>
          </p:cNvPr>
          <p:cNvSpPr>
            <a:spLocks noGrp="1"/>
          </p:cNvSpPr>
          <p:nvPr>
            <p:ph type="title"/>
          </p:nvPr>
        </p:nvSpPr>
        <p:spPr>
          <a:xfrm>
            <a:off x="677334" y="609600"/>
            <a:ext cx="8596668" cy="1320800"/>
          </a:xfrm>
        </p:spPr>
        <p:txBody>
          <a:bodyPr anchor="t">
            <a:normAutofit/>
          </a:bodyPr>
          <a:lstStyle/>
          <a:p>
            <a:r>
              <a:rPr lang="en-IN" dirty="0"/>
              <a:t>Aspect based Sentiment Classification Future work</a:t>
            </a:r>
          </a:p>
        </p:txBody>
      </p:sp>
      <p:pic>
        <p:nvPicPr>
          <p:cNvPr id="7" name="Graphic 6" descr="Arrow Circle">
            <a:extLst>
              <a:ext uri="{FF2B5EF4-FFF2-40B4-BE49-F238E27FC236}">
                <a16:creationId xmlns:a16="http://schemas.microsoft.com/office/drawing/2014/main" id="{65BB2461-FBD8-4631-8082-46FDE880AB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7474" y="2159331"/>
            <a:ext cx="2915973" cy="2915973"/>
          </a:xfrm>
          <a:prstGeom prst="rect">
            <a:avLst/>
          </a:prstGeom>
        </p:spPr>
      </p:pic>
      <p:sp>
        <p:nvSpPr>
          <p:cNvPr id="3" name="Content Placeholder 2">
            <a:extLst>
              <a:ext uri="{FF2B5EF4-FFF2-40B4-BE49-F238E27FC236}">
                <a16:creationId xmlns:a16="http://schemas.microsoft.com/office/drawing/2014/main" id="{4555A115-A1C7-4DA9-A30A-05472A676CEC}"/>
              </a:ext>
            </a:extLst>
          </p:cNvPr>
          <p:cNvSpPr>
            <a:spLocks noGrp="1"/>
          </p:cNvSpPr>
          <p:nvPr>
            <p:ph idx="1"/>
          </p:nvPr>
        </p:nvSpPr>
        <p:spPr>
          <a:xfrm>
            <a:off x="4063160" y="2160589"/>
            <a:ext cx="5207839" cy="3880773"/>
          </a:xfrm>
        </p:spPr>
        <p:txBody>
          <a:bodyPr>
            <a:normAutofit/>
          </a:bodyPr>
          <a:lstStyle/>
          <a:p>
            <a:pPr marL="0" indent="0">
              <a:lnSpc>
                <a:spcPct val="90000"/>
              </a:lnSpc>
              <a:buNone/>
            </a:pPr>
            <a:endParaRPr lang="en-IN" dirty="0">
              <a:effectLst/>
              <a:latin typeface="Calibri" panose="020F0502020204030204" pitchFamily="34" charset="0"/>
              <a:ea typeface="Calibri" panose="020F0502020204030204" pitchFamily="34" charset="0"/>
            </a:endParaRPr>
          </a:p>
          <a:p>
            <a:pPr>
              <a:lnSpc>
                <a:spcPct val="90000"/>
              </a:lnSpc>
              <a:buFont typeface="Wingdings" panose="05000000000000000000" pitchFamily="2" charset="2"/>
              <a:buChar char="Ø"/>
            </a:pPr>
            <a:r>
              <a:rPr lang="en-IN" dirty="0">
                <a:latin typeface="Calibri" panose="020F0502020204030204" pitchFamily="34" charset="0"/>
                <a:ea typeface="Calibri" panose="020F0502020204030204" pitchFamily="34" charset="0"/>
              </a:rPr>
              <a:t>V</a:t>
            </a:r>
            <a:r>
              <a:rPr lang="en-IN" dirty="0">
                <a:effectLst/>
                <a:latin typeface="Calibri" panose="020F0502020204030204" pitchFamily="34" charset="0"/>
                <a:ea typeface="Calibri" panose="020F0502020204030204" pitchFamily="34" charset="0"/>
              </a:rPr>
              <a:t>arious existing obstacles surrounding pre-training to go in what granularity, i.e. a word, subword, character level, which structure language model would be appropriate to deal with this issue such as Transformer and LSTM, more detailed study is required in this field.</a:t>
            </a:r>
          </a:p>
          <a:p>
            <a:pPr>
              <a:lnSpc>
                <a:spcPct val="90000"/>
              </a:lnSpc>
              <a:buFont typeface="Wingdings" panose="05000000000000000000" pitchFamily="2" charset="2"/>
              <a:buChar char="Ø"/>
            </a:pPr>
            <a:r>
              <a:rPr lang="en-IN" dirty="0">
                <a:latin typeface="Calibri" panose="020F0502020204030204" pitchFamily="34" charset="0"/>
                <a:ea typeface="Calibri" panose="020F0502020204030204" pitchFamily="34" charset="0"/>
              </a:rPr>
              <a:t>We can try to obtain more context-sensitive word representations for learning of the word embedding i</a:t>
            </a:r>
            <a:r>
              <a:rPr lang="en-IN" dirty="0">
                <a:effectLst/>
                <a:latin typeface="Calibri" panose="020F0502020204030204" pitchFamily="34" charset="0"/>
                <a:ea typeface="Calibri" panose="020F0502020204030204" pitchFamily="34" charset="0"/>
              </a:rPr>
              <a:t>nstead of using Word2Vec, Glove approaches.</a:t>
            </a:r>
            <a:endParaRPr lang="en-IN" dirty="0"/>
          </a:p>
        </p:txBody>
      </p:sp>
    </p:spTree>
    <p:extLst>
      <p:ext uri="{BB962C8B-B14F-4D97-AF65-F5344CB8AC3E}">
        <p14:creationId xmlns:p14="http://schemas.microsoft.com/office/powerpoint/2010/main" val="6334615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3F0CC-1D3A-4198-8B70-F24322C9EEF6}"/>
              </a:ext>
            </a:extLst>
          </p:cNvPr>
          <p:cNvSpPr>
            <a:spLocks noGrp="1"/>
          </p:cNvSpPr>
          <p:nvPr>
            <p:ph type="title"/>
          </p:nvPr>
        </p:nvSpPr>
        <p:spPr/>
        <p:txBody>
          <a:bodyPr/>
          <a:lstStyle/>
          <a:p>
            <a:r>
              <a:rPr lang="en-IN" dirty="0"/>
              <a:t>Thank you!</a:t>
            </a:r>
          </a:p>
        </p:txBody>
      </p:sp>
      <p:sp>
        <p:nvSpPr>
          <p:cNvPr id="3" name="Content Placeholder 2">
            <a:extLst>
              <a:ext uri="{FF2B5EF4-FFF2-40B4-BE49-F238E27FC236}">
                <a16:creationId xmlns:a16="http://schemas.microsoft.com/office/drawing/2014/main" id="{4555A115-A1C7-4DA9-A30A-05472A676CEC}"/>
              </a:ext>
            </a:extLst>
          </p:cNvPr>
          <p:cNvSpPr>
            <a:spLocks noGrp="1"/>
          </p:cNvSpPr>
          <p:nvPr>
            <p:ph idx="1"/>
          </p:nvPr>
        </p:nvSpPr>
        <p:spPr/>
        <p:txBody>
          <a:bodyPr/>
          <a:lstStyle/>
          <a:p>
            <a:endParaRPr lang="en-IN" sz="1800" dirty="0">
              <a:solidFill>
                <a:srgbClr val="000000"/>
              </a:solidFill>
              <a:effectLst/>
              <a:latin typeface="Calibri" panose="020F0502020204030204" pitchFamily="34" charset="0"/>
              <a:ea typeface="Calibri" panose="020F0502020204030204" pitchFamily="34" charset="0"/>
            </a:endParaRPr>
          </a:p>
          <a:p>
            <a:endParaRPr lang="en-IN" dirty="0"/>
          </a:p>
        </p:txBody>
      </p:sp>
      <p:pic>
        <p:nvPicPr>
          <p:cNvPr id="7" name="Picture 6" descr="A close up of a box&#10;&#10;Description automatically generated">
            <a:extLst>
              <a:ext uri="{FF2B5EF4-FFF2-40B4-BE49-F238E27FC236}">
                <a16:creationId xmlns:a16="http://schemas.microsoft.com/office/drawing/2014/main" id="{4AD2EE95-14E3-468C-A867-7637836C926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700998" y="1930400"/>
            <a:ext cx="5247248" cy="4110961"/>
          </a:xfrm>
          <a:prstGeom prst="rect">
            <a:avLst/>
          </a:prstGeom>
        </p:spPr>
      </p:pic>
    </p:spTree>
    <p:extLst>
      <p:ext uri="{BB962C8B-B14F-4D97-AF65-F5344CB8AC3E}">
        <p14:creationId xmlns:p14="http://schemas.microsoft.com/office/powerpoint/2010/main" val="10393477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0E482-43C9-4AD1-AD64-739D209BDCE4}"/>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551B171E-340E-4823-9D49-FE7FD6A107AB}"/>
              </a:ext>
            </a:extLst>
          </p:cNvPr>
          <p:cNvSpPr>
            <a:spLocks noGrp="1"/>
          </p:cNvSpPr>
          <p:nvPr>
            <p:ph idx="1"/>
          </p:nvPr>
        </p:nvSpPr>
        <p:spPr>
          <a:xfrm>
            <a:off x="677334" y="1590675"/>
            <a:ext cx="8596668" cy="4450688"/>
          </a:xfrm>
        </p:spPr>
        <p:txBody>
          <a:bodyPr>
            <a:normAutofit/>
          </a:bodyPr>
          <a:lstStyle/>
          <a:p>
            <a:r>
              <a:rPr lang="en-IN" dirty="0"/>
              <a:t>Sentiment </a:t>
            </a:r>
            <a:r>
              <a:rPr lang="en-US" dirty="0"/>
              <a:t>analysis helps in identifying the sentiment of a sentence and often classifies them as positive, negative and neutral.</a:t>
            </a:r>
          </a:p>
          <a:p>
            <a:pPr marL="0" indent="0">
              <a:buNone/>
            </a:pPr>
            <a:r>
              <a:rPr lang="en-IN" dirty="0"/>
              <a:t>	</a:t>
            </a:r>
          </a:p>
          <a:p>
            <a:pPr marL="0" indent="0">
              <a:buNone/>
            </a:pPr>
            <a:endParaRPr lang="en-IN" dirty="0"/>
          </a:p>
          <a:p>
            <a:pPr marL="0" indent="0">
              <a:buNone/>
            </a:pPr>
            <a:endParaRPr lang="en-IN" dirty="0"/>
          </a:p>
          <a:p>
            <a:pPr marL="0" indent="0">
              <a:buNone/>
            </a:pPr>
            <a:endParaRPr lang="en-IN" dirty="0"/>
          </a:p>
          <a:p>
            <a:pPr marL="0" indent="0">
              <a:buNone/>
            </a:pPr>
            <a:endParaRPr lang="en-IN" dirty="0"/>
          </a:p>
          <a:p>
            <a:r>
              <a:rPr lang="en-IN" dirty="0"/>
              <a:t>Understanding customers’ </a:t>
            </a:r>
            <a:r>
              <a:rPr lang="en-US" dirty="0"/>
              <a:t>feelings towards a specific product, brand or commercial establishment are essential for companies and organizations.</a:t>
            </a:r>
            <a:endParaRPr lang="en-IN" dirty="0"/>
          </a:p>
          <a:p>
            <a:pPr marL="0" indent="0">
              <a:buNone/>
            </a:pPr>
            <a:endParaRPr lang="en-IN" dirty="0"/>
          </a:p>
          <a:p>
            <a:pPr marL="0" indent="0">
              <a:buNone/>
            </a:pPr>
            <a:endParaRPr lang="en-IN" dirty="0"/>
          </a:p>
          <a:p>
            <a:pPr marL="0" indent="0">
              <a:buNone/>
            </a:pPr>
            <a:endParaRPr lang="en-IN" dirty="0"/>
          </a:p>
        </p:txBody>
      </p:sp>
      <p:pic>
        <p:nvPicPr>
          <p:cNvPr id="12" name="Picture 11">
            <a:extLst>
              <a:ext uri="{FF2B5EF4-FFF2-40B4-BE49-F238E27FC236}">
                <a16:creationId xmlns:a16="http://schemas.microsoft.com/office/drawing/2014/main" id="{C211D7D4-BAD9-40D6-B149-7DAABA5EB4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2809" y="4340152"/>
            <a:ext cx="3608916" cy="2517848"/>
          </a:xfrm>
          <a:prstGeom prst="rect">
            <a:avLst/>
          </a:prstGeom>
        </p:spPr>
      </p:pic>
      <p:pic>
        <p:nvPicPr>
          <p:cNvPr id="7" name="Picture 6">
            <a:extLst>
              <a:ext uri="{FF2B5EF4-FFF2-40B4-BE49-F238E27FC236}">
                <a16:creationId xmlns:a16="http://schemas.microsoft.com/office/drawing/2014/main" id="{39D553CF-F2C2-4D02-BAA9-AB1782B125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175" y="2266951"/>
            <a:ext cx="7615237" cy="1857374"/>
          </a:xfrm>
          <a:prstGeom prst="rect">
            <a:avLst/>
          </a:prstGeom>
        </p:spPr>
      </p:pic>
    </p:spTree>
    <p:extLst>
      <p:ext uri="{BB962C8B-B14F-4D97-AF65-F5344CB8AC3E}">
        <p14:creationId xmlns:p14="http://schemas.microsoft.com/office/powerpoint/2010/main" val="599485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0E482-43C9-4AD1-AD64-739D209BDCE4}"/>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551B171E-340E-4823-9D49-FE7FD6A107AB}"/>
              </a:ext>
            </a:extLst>
          </p:cNvPr>
          <p:cNvSpPr>
            <a:spLocks noGrp="1"/>
          </p:cNvSpPr>
          <p:nvPr>
            <p:ph idx="1"/>
          </p:nvPr>
        </p:nvSpPr>
        <p:spPr>
          <a:xfrm>
            <a:off x="677334" y="1590675"/>
            <a:ext cx="8596668" cy="4450688"/>
          </a:xfrm>
        </p:spPr>
        <p:txBody>
          <a:bodyPr>
            <a:normAutofit/>
          </a:bodyPr>
          <a:lstStyle/>
          <a:p>
            <a:r>
              <a:rPr lang="en-IN" dirty="0"/>
              <a:t>Traditional sentiment analysis </a:t>
            </a:r>
          </a:p>
          <a:p>
            <a:endParaRPr lang="en-IN" dirty="0"/>
          </a:p>
          <a:p>
            <a:endParaRPr lang="en-IN" dirty="0"/>
          </a:p>
          <a:p>
            <a:pPr marL="0" indent="0">
              <a:buNone/>
            </a:pPr>
            <a:endParaRPr lang="en-IN" dirty="0"/>
          </a:p>
          <a:p>
            <a:pPr marL="0" indent="0">
              <a:buNone/>
            </a:pPr>
            <a:r>
              <a:rPr lang="en-IN" dirty="0"/>
              <a:t>	</a:t>
            </a:r>
          </a:p>
          <a:p>
            <a:r>
              <a:rPr lang="en-IN" dirty="0"/>
              <a:t>A fine-grained Aspect Based Sentiment Analyser can </a:t>
            </a:r>
            <a:r>
              <a:rPr lang="en-US" dirty="0"/>
              <a:t>predict sentiments associated with specific aspects in a </a:t>
            </a:r>
            <a:r>
              <a:rPr lang="en-IN" dirty="0"/>
              <a:t>text.</a:t>
            </a:r>
          </a:p>
          <a:p>
            <a:endParaRPr lang="en-IN" dirty="0"/>
          </a:p>
        </p:txBody>
      </p:sp>
      <p:pic>
        <p:nvPicPr>
          <p:cNvPr id="5" name="Picture 4">
            <a:extLst>
              <a:ext uri="{FF2B5EF4-FFF2-40B4-BE49-F238E27FC236}">
                <a16:creationId xmlns:a16="http://schemas.microsoft.com/office/drawing/2014/main" id="{6BD7C0C8-06A8-42FF-B5F3-6EEE281544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2669" y="1590675"/>
            <a:ext cx="4267432" cy="1975830"/>
          </a:xfrm>
          <a:prstGeom prst="rect">
            <a:avLst/>
          </a:prstGeom>
        </p:spPr>
      </p:pic>
      <p:pic>
        <p:nvPicPr>
          <p:cNvPr id="8" name="Picture 7">
            <a:extLst>
              <a:ext uri="{FF2B5EF4-FFF2-40B4-BE49-F238E27FC236}">
                <a16:creationId xmlns:a16="http://schemas.microsoft.com/office/drawing/2014/main" id="{FE6CC7DE-2E66-4509-93AA-A463F9911F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0750" y="4448145"/>
            <a:ext cx="7766449" cy="1162110"/>
          </a:xfrm>
          <a:prstGeom prst="rect">
            <a:avLst/>
          </a:prstGeom>
        </p:spPr>
      </p:pic>
    </p:spTree>
    <p:extLst>
      <p:ext uri="{BB962C8B-B14F-4D97-AF65-F5344CB8AC3E}">
        <p14:creationId xmlns:p14="http://schemas.microsoft.com/office/powerpoint/2010/main" val="4161035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0E482-43C9-4AD1-AD64-739D209BDCE4}"/>
              </a:ext>
            </a:extLst>
          </p:cNvPr>
          <p:cNvSpPr>
            <a:spLocks noGrp="1"/>
          </p:cNvSpPr>
          <p:nvPr>
            <p:ph type="title"/>
          </p:nvPr>
        </p:nvSpPr>
        <p:spPr/>
        <p:txBody>
          <a:bodyPr/>
          <a:lstStyle/>
          <a:p>
            <a:r>
              <a:rPr lang="en-IN" dirty="0"/>
              <a:t>Aspect Based Sentiment Analysis</a:t>
            </a:r>
          </a:p>
        </p:txBody>
      </p:sp>
      <p:sp>
        <p:nvSpPr>
          <p:cNvPr id="3" name="Content Placeholder 2">
            <a:extLst>
              <a:ext uri="{FF2B5EF4-FFF2-40B4-BE49-F238E27FC236}">
                <a16:creationId xmlns:a16="http://schemas.microsoft.com/office/drawing/2014/main" id="{551B171E-340E-4823-9D49-FE7FD6A107AB}"/>
              </a:ext>
            </a:extLst>
          </p:cNvPr>
          <p:cNvSpPr>
            <a:spLocks noGrp="1"/>
          </p:cNvSpPr>
          <p:nvPr>
            <p:ph idx="1"/>
          </p:nvPr>
        </p:nvSpPr>
        <p:spPr>
          <a:xfrm>
            <a:off x="677334" y="1590675"/>
            <a:ext cx="8596668" cy="4450688"/>
          </a:xfrm>
        </p:spPr>
        <p:txBody>
          <a:bodyPr>
            <a:normAutofit/>
          </a:bodyPr>
          <a:lstStyle/>
          <a:p>
            <a:r>
              <a:rPr lang="en-IN" dirty="0"/>
              <a:t>Aspect Term Sentiment Analysis</a:t>
            </a:r>
          </a:p>
          <a:p>
            <a:pPr lvl="1">
              <a:buFont typeface="Arial" panose="020B0604020202020204" pitchFamily="34" charset="0"/>
              <a:buChar char="•"/>
            </a:pPr>
            <a:r>
              <a:rPr lang="en-IN" dirty="0"/>
              <a:t>Aspect term appears explicitly in the text</a:t>
            </a:r>
          </a:p>
          <a:p>
            <a:r>
              <a:rPr lang="en-IN" dirty="0"/>
              <a:t>Aspect Category Sentiment Analysis</a:t>
            </a:r>
          </a:p>
          <a:p>
            <a:pPr lvl="1">
              <a:buFont typeface="Arial" panose="020B0604020202020204" pitchFamily="34" charset="0"/>
              <a:buChar char="•"/>
            </a:pPr>
            <a:r>
              <a:rPr lang="en-IN" dirty="0"/>
              <a:t>Pre-defined aspect categories related to aspect terms, expressed implicitly </a:t>
            </a:r>
          </a:p>
          <a:p>
            <a:pPr lvl="1">
              <a:buFont typeface="Arial" panose="020B0604020202020204" pitchFamily="34" charset="0"/>
              <a:buChar char="•"/>
            </a:pPr>
            <a:endParaRPr lang="en-IN" dirty="0"/>
          </a:p>
          <a:p>
            <a:pPr lvl="1">
              <a:buFont typeface="Arial" panose="020B0604020202020204" pitchFamily="34" charset="0"/>
              <a:buChar char="•"/>
            </a:pPr>
            <a:endParaRPr lang="en-IN" dirty="0"/>
          </a:p>
        </p:txBody>
      </p:sp>
      <p:pic>
        <p:nvPicPr>
          <p:cNvPr id="5" name="Picture 4">
            <a:extLst>
              <a:ext uri="{FF2B5EF4-FFF2-40B4-BE49-F238E27FC236}">
                <a16:creationId xmlns:a16="http://schemas.microsoft.com/office/drawing/2014/main" id="{CEF67EA5-C4DD-465B-BD52-F0272B3170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0700" y="3429000"/>
            <a:ext cx="5962649" cy="2466975"/>
          </a:xfrm>
          <a:prstGeom prst="rect">
            <a:avLst/>
          </a:prstGeom>
        </p:spPr>
      </p:pic>
    </p:spTree>
    <p:extLst>
      <p:ext uri="{BB962C8B-B14F-4D97-AF65-F5344CB8AC3E}">
        <p14:creationId xmlns:p14="http://schemas.microsoft.com/office/powerpoint/2010/main" val="2719154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0E482-43C9-4AD1-AD64-739D209BDCE4}"/>
              </a:ext>
            </a:extLst>
          </p:cNvPr>
          <p:cNvSpPr>
            <a:spLocks noGrp="1"/>
          </p:cNvSpPr>
          <p:nvPr>
            <p:ph type="title"/>
          </p:nvPr>
        </p:nvSpPr>
        <p:spPr/>
        <p:txBody>
          <a:bodyPr/>
          <a:lstStyle/>
          <a:p>
            <a:r>
              <a:rPr lang="en-IN" dirty="0"/>
              <a:t>Aspect Category Sentiment Analysis</a:t>
            </a:r>
            <a:br>
              <a:rPr lang="en-IN" dirty="0"/>
            </a:br>
            <a:endParaRPr lang="en-IN" dirty="0"/>
          </a:p>
        </p:txBody>
      </p:sp>
      <p:sp>
        <p:nvSpPr>
          <p:cNvPr id="3" name="Content Placeholder 2">
            <a:extLst>
              <a:ext uri="{FF2B5EF4-FFF2-40B4-BE49-F238E27FC236}">
                <a16:creationId xmlns:a16="http://schemas.microsoft.com/office/drawing/2014/main" id="{551B171E-340E-4823-9D49-FE7FD6A107AB}"/>
              </a:ext>
            </a:extLst>
          </p:cNvPr>
          <p:cNvSpPr>
            <a:spLocks noGrp="1"/>
          </p:cNvSpPr>
          <p:nvPr>
            <p:ph idx="1"/>
          </p:nvPr>
        </p:nvSpPr>
        <p:spPr/>
        <p:txBody>
          <a:bodyPr/>
          <a:lstStyle/>
          <a:p>
            <a:r>
              <a:rPr lang="en-IN" dirty="0"/>
              <a:t>Aspect Category Detection</a:t>
            </a:r>
          </a:p>
          <a:p>
            <a:r>
              <a:rPr lang="en-IN" dirty="0"/>
              <a:t>Aspect Category Sentiment Classification</a:t>
            </a:r>
          </a:p>
        </p:txBody>
      </p:sp>
      <p:pic>
        <p:nvPicPr>
          <p:cNvPr id="5" name="Picture 4">
            <a:extLst>
              <a:ext uri="{FF2B5EF4-FFF2-40B4-BE49-F238E27FC236}">
                <a16:creationId xmlns:a16="http://schemas.microsoft.com/office/drawing/2014/main" id="{B70AEB1D-5FF5-432E-945B-9DE5F537C1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350" y="3517876"/>
            <a:ext cx="6648449" cy="1406549"/>
          </a:xfrm>
          <a:prstGeom prst="rect">
            <a:avLst/>
          </a:prstGeom>
        </p:spPr>
      </p:pic>
    </p:spTree>
    <p:extLst>
      <p:ext uri="{BB962C8B-B14F-4D97-AF65-F5344CB8AC3E}">
        <p14:creationId xmlns:p14="http://schemas.microsoft.com/office/powerpoint/2010/main" val="1215810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7E84-293A-4597-9C59-C2D14BE7604C}"/>
              </a:ext>
            </a:extLst>
          </p:cNvPr>
          <p:cNvSpPr>
            <a:spLocks noGrp="1"/>
          </p:cNvSpPr>
          <p:nvPr>
            <p:ph type="title"/>
          </p:nvPr>
        </p:nvSpPr>
        <p:spPr/>
        <p:txBody>
          <a:bodyPr/>
          <a:lstStyle/>
          <a:p>
            <a:r>
              <a:rPr lang="en-IN" dirty="0"/>
              <a:t>The Challenging Dataset</a:t>
            </a:r>
            <a:br>
              <a:rPr lang="en-IN" dirty="0"/>
            </a:br>
            <a:endParaRPr lang="en-IN" dirty="0"/>
          </a:p>
        </p:txBody>
      </p:sp>
      <p:sp>
        <p:nvSpPr>
          <p:cNvPr id="3" name="Content Placeholder 2">
            <a:extLst>
              <a:ext uri="{FF2B5EF4-FFF2-40B4-BE49-F238E27FC236}">
                <a16:creationId xmlns:a16="http://schemas.microsoft.com/office/drawing/2014/main" id="{028281B3-7583-4966-A69D-AD456B3BCAF5}"/>
              </a:ext>
            </a:extLst>
          </p:cNvPr>
          <p:cNvSpPr>
            <a:spLocks noGrp="1"/>
          </p:cNvSpPr>
          <p:nvPr>
            <p:ph idx="1"/>
          </p:nvPr>
        </p:nvSpPr>
        <p:spPr/>
        <p:txBody>
          <a:bodyPr/>
          <a:lstStyle/>
          <a:p>
            <a:r>
              <a:rPr lang="en-IN" dirty="0"/>
              <a:t>Only 454 instances (out of 4748) of SemEval-2014 Restaurant dataset contain multiple aspect categories with different sentiment polarities.</a:t>
            </a:r>
          </a:p>
          <a:p>
            <a:r>
              <a:rPr lang="en-IN" dirty="0"/>
              <a:t>MAMS (Multi-Aspect Multi-Sentiment) dataset</a:t>
            </a:r>
          </a:p>
          <a:p>
            <a:r>
              <a:rPr lang="en-IN" dirty="0"/>
              <a:t>Each instance of MAMS dataset contains </a:t>
            </a:r>
            <a:r>
              <a:rPr lang="en-US" dirty="0"/>
              <a:t>at least two different aspect categories with different </a:t>
            </a:r>
            <a:r>
              <a:rPr lang="en-IN" dirty="0"/>
              <a:t>sentiment polarities.</a:t>
            </a:r>
          </a:p>
          <a:p>
            <a:r>
              <a:rPr lang="en-IN" dirty="0"/>
              <a:t>8879 instances present in MAMS dataset which is 1.87 times of SemEval-2014 Restaurant Review dataset.</a:t>
            </a:r>
          </a:p>
        </p:txBody>
      </p:sp>
      <p:pic>
        <p:nvPicPr>
          <p:cNvPr id="12" name="Picture 11">
            <a:extLst>
              <a:ext uri="{FF2B5EF4-FFF2-40B4-BE49-F238E27FC236}">
                <a16:creationId xmlns:a16="http://schemas.microsoft.com/office/drawing/2014/main" id="{363B2139-2910-4FA4-B21E-14112D4933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695" y="4871342"/>
            <a:ext cx="9874553" cy="1400209"/>
          </a:xfrm>
          <a:prstGeom prst="rect">
            <a:avLst/>
          </a:prstGeom>
        </p:spPr>
      </p:pic>
    </p:spTree>
    <p:extLst>
      <p:ext uri="{BB962C8B-B14F-4D97-AF65-F5344CB8AC3E}">
        <p14:creationId xmlns:p14="http://schemas.microsoft.com/office/powerpoint/2010/main" val="4217681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495A5-E4E3-4ADF-A573-3ECF12143661}"/>
              </a:ext>
            </a:extLst>
          </p:cNvPr>
          <p:cNvSpPr>
            <a:spLocks noGrp="1"/>
          </p:cNvSpPr>
          <p:nvPr>
            <p:ph type="title"/>
          </p:nvPr>
        </p:nvSpPr>
        <p:spPr/>
        <p:txBody>
          <a:bodyPr/>
          <a:lstStyle/>
          <a:p>
            <a:r>
              <a:rPr lang="en-IN" dirty="0"/>
              <a:t>Aspect Category Detection</a:t>
            </a:r>
            <a:br>
              <a:rPr lang="en-IN" dirty="0"/>
            </a:br>
            <a:endParaRPr lang="en-IN" dirty="0"/>
          </a:p>
        </p:txBody>
      </p:sp>
      <p:sp>
        <p:nvSpPr>
          <p:cNvPr id="3" name="Content Placeholder 2">
            <a:extLst>
              <a:ext uri="{FF2B5EF4-FFF2-40B4-BE49-F238E27FC236}">
                <a16:creationId xmlns:a16="http://schemas.microsoft.com/office/drawing/2014/main" id="{6029E260-694F-44AE-A380-4591178A7C04}"/>
              </a:ext>
            </a:extLst>
          </p:cNvPr>
          <p:cNvSpPr>
            <a:spLocks noGrp="1"/>
          </p:cNvSpPr>
          <p:nvPr>
            <p:ph idx="1"/>
          </p:nvPr>
        </p:nvSpPr>
        <p:spPr>
          <a:xfrm>
            <a:off x="677334" y="2160589"/>
            <a:ext cx="8596668" cy="3880773"/>
          </a:xfrm>
        </p:spPr>
        <p:txBody>
          <a:bodyPr/>
          <a:lstStyle/>
          <a:p>
            <a:r>
              <a:rPr lang="en-IN" dirty="0"/>
              <a:t>The </a:t>
            </a:r>
            <a:r>
              <a:rPr lang="en-US" dirty="0"/>
              <a:t>critical challenge in this subtask stems from the fact that in most cases, the aspect category may not appear in the sentence </a:t>
            </a:r>
            <a:r>
              <a:rPr lang="en-IN" dirty="0"/>
              <a:t>explicitly.</a:t>
            </a:r>
          </a:p>
          <a:p>
            <a:r>
              <a:rPr lang="en-IN" dirty="0"/>
              <a:t>Based on related works, we approached this task with the following methods:</a:t>
            </a:r>
          </a:p>
          <a:p>
            <a:pPr lvl="1">
              <a:buFont typeface="Arial" panose="020B0604020202020204" pitchFamily="34" charset="0"/>
              <a:buChar char="•"/>
            </a:pPr>
            <a:r>
              <a:rPr lang="en-IN" dirty="0"/>
              <a:t>Classical statistics-based Bags-of-Words feature using SVM</a:t>
            </a:r>
          </a:p>
          <a:p>
            <a:pPr lvl="1">
              <a:buFont typeface="Arial" panose="020B0604020202020204" pitchFamily="34" charset="0"/>
              <a:buChar char="•"/>
            </a:pPr>
            <a:r>
              <a:rPr lang="en-IN" dirty="0"/>
              <a:t>Static Word Embedding using deep-learning neural network CNN</a:t>
            </a:r>
          </a:p>
          <a:p>
            <a:pPr lvl="1">
              <a:buFont typeface="Arial" panose="020B0604020202020204" pitchFamily="34" charset="0"/>
              <a:buChar char="•"/>
            </a:pPr>
            <a:r>
              <a:rPr lang="en-IN" dirty="0"/>
              <a:t>Contextualized Word Embedding using language model BERT</a:t>
            </a:r>
          </a:p>
        </p:txBody>
      </p:sp>
    </p:spTree>
    <p:extLst>
      <p:ext uri="{BB962C8B-B14F-4D97-AF65-F5344CB8AC3E}">
        <p14:creationId xmlns:p14="http://schemas.microsoft.com/office/powerpoint/2010/main" val="3108396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495A5-E4E3-4ADF-A573-3ECF12143661}"/>
              </a:ext>
            </a:extLst>
          </p:cNvPr>
          <p:cNvSpPr>
            <a:spLocks noGrp="1"/>
          </p:cNvSpPr>
          <p:nvPr>
            <p:ph type="title"/>
          </p:nvPr>
        </p:nvSpPr>
        <p:spPr/>
        <p:txBody>
          <a:bodyPr/>
          <a:lstStyle/>
          <a:p>
            <a:r>
              <a:rPr lang="en-IN" dirty="0"/>
              <a:t>Aspect Category Detection</a:t>
            </a:r>
            <a:br>
              <a:rPr lang="en-IN" dirty="0"/>
            </a:br>
            <a:r>
              <a:rPr lang="en-IN" dirty="0"/>
              <a:t>1. Classical </a:t>
            </a:r>
            <a:r>
              <a:rPr lang="en-IN" dirty="0" err="1"/>
              <a:t>BoW</a:t>
            </a:r>
            <a:r>
              <a:rPr lang="en-IN" dirty="0"/>
              <a:t> methods</a:t>
            </a:r>
          </a:p>
        </p:txBody>
      </p:sp>
      <p:sp>
        <p:nvSpPr>
          <p:cNvPr id="3" name="Content Placeholder 2">
            <a:extLst>
              <a:ext uri="{FF2B5EF4-FFF2-40B4-BE49-F238E27FC236}">
                <a16:creationId xmlns:a16="http://schemas.microsoft.com/office/drawing/2014/main" id="{6029E260-694F-44AE-A380-4591178A7C04}"/>
              </a:ext>
            </a:extLst>
          </p:cNvPr>
          <p:cNvSpPr>
            <a:spLocks noGrp="1"/>
          </p:cNvSpPr>
          <p:nvPr>
            <p:ph idx="1"/>
          </p:nvPr>
        </p:nvSpPr>
        <p:spPr>
          <a:xfrm>
            <a:off x="677334" y="2160589"/>
            <a:ext cx="8596668" cy="3880773"/>
          </a:xfrm>
        </p:spPr>
        <p:txBody>
          <a:bodyPr>
            <a:normAutofit/>
          </a:bodyPr>
          <a:lstStyle/>
          <a:p>
            <a:r>
              <a:rPr lang="en-IN" dirty="0"/>
              <a:t>Initially, we implemented the classical SVM model as a multi-label classifier on the MAMS dataset by using the following feature engineering technique:</a:t>
            </a:r>
          </a:p>
          <a:p>
            <a:pPr lvl="1">
              <a:buFont typeface="Arial" panose="020B0604020202020204" pitchFamily="34" charset="0"/>
              <a:buChar char="•"/>
            </a:pPr>
            <a:r>
              <a:rPr lang="en-IN" dirty="0"/>
              <a:t>	POS-tagging reviews and filter the words with tag- noun, adjective, verb, adverb</a:t>
            </a:r>
          </a:p>
          <a:p>
            <a:pPr marL="457200" lvl="1" indent="0">
              <a:buNone/>
            </a:pPr>
            <a:endParaRPr lang="en-IN" dirty="0"/>
          </a:p>
          <a:p>
            <a:pPr lvl="2">
              <a:buFont typeface="Wingdings" panose="05000000000000000000" pitchFamily="2" charset="2"/>
              <a:buChar char="§"/>
            </a:pPr>
            <a:r>
              <a:rPr lang="en-IN" dirty="0"/>
              <a:t>Building BOW model using </a:t>
            </a:r>
            <a:r>
              <a:rPr lang="en-IN" dirty="0" err="1"/>
              <a:t>CountVectorizer</a:t>
            </a:r>
            <a:r>
              <a:rPr lang="en-IN" dirty="0"/>
              <a:t> 	</a:t>
            </a:r>
          </a:p>
          <a:p>
            <a:pPr lvl="2">
              <a:buFont typeface="Wingdings" panose="05000000000000000000" pitchFamily="2" charset="2"/>
              <a:buChar char="§"/>
            </a:pPr>
            <a:endParaRPr lang="en-IN" dirty="0"/>
          </a:p>
          <a:p>
            <a:pPr lvl="2">
              <a:buFont typeface="Wingdings" panose="05000000000000000000" pitchFamily="2" charset="2"/>
              <a:buChar char="§"/>
            </a:pPr>
            <a:endParaRPr lang="en-IN" dirty="0"/>
          </a:p>
          <a:p>
            <a:pPr lvl="2">
              <a:buFont typeface="Wingdings" panose="05000000000000000000" pitchFamily="2" charset="2"/>
              <a:buChar char="§"/>
            </a:pPr>
            <a:endParaRPr lang="en-IN" dirty="0"/>
          </a:p>
          <a:p>
            <a:pPr marL="914400" lvl="2" indent="0">
              <a:buNone/>
            </a:pPr>
            <a:r>
              <a:rPr lang="en-IN" dirty="0"/>
              <a:t>		</a:t>
            </a:r>
          </a:p>
          <a:p>
            <a:pPr lvl="2">
              <a:buFont typeface="Wingdings" panose="05000000000000000000" pitchFamily="2" charset="2"/>
              <a:buChar char="§"/>
            </a:pPr>
            <a:r>
              <a:rPr lang="en-IN" dirty="0"/>
              <a:t>Building BOW model using </a:t>
            </a:r>
            <a:r>
              <a:rPr lang="en-IN" dirty="0" err="1"/>
              <a:t>TfidfVectorizer</a:t>
            </a:r>
            <a:r>
              <a:rPr lang="en-IN" dirty="0"/>
              <a:t>				</a:t>
            </a:r>
          </a:p>
          <a:p>
            <a:endParaRPr lang="en-IN" dirty="0"/>
          </a:p>
        </p:txBody>
      </p:sp>
      <p:pic>
        <p:nvPicPr>
          <p:cNvPr id="5" name="Picture 4">
            <a:extLst>
              <a:ext uri="{FF2B5EF4-FFF2-40B4-BE49-F238E27FC236}">
                <a16:creationId xmlns:a16="http://schemas.microsoft.com/office/drawing/2014/main" id="{D6DC81A7-2F73-49AC-A0B0-8BA2EA40F6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2975" y="3186531"/>
            <a:ext cx="2908449" cy="857294"/>
          </a:xfrm>
          <a:prstGeom prst="rect">
            <a:avLst/>
          </a:prstGeom>
        </p:spPr>
      </p:pic>
      <p:pic>
        <p:nvPicPr>
          <p:cNvPr id="9" name="Picture 8">
            <a:extLst>
              <a:ext uri="{FF2B5EF4-FFF2-40B4-BE49-F238E27FC236}">
                <a16:creationId xmlns:a16="http://schemas.microsoft.com/office/drawing/2014/main" id="{3F966C50-9B42-4F44-AB74-D106794ED4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9174" y="3876720"/>
            <a:ext cx="3129852" cy="1390650"/>
          </a:xfrm>
          <a:prstGeom prst="rect">
            <a:avLst/>
          </a:prstGeom>
        </p:spPr>
      </p:pic>
      <p:pic>
        <p:nvPicPr>
          <p:cNvPr id="11" name="Picture 10">
            <a:extLst>
              <a:ext uri="{FF2B5EF4-FFF2-40B4-BE49-F238E27FC236}">
                <a16:creationId xmlns:a16="http://schemas.microsoft.com/office/drawing/2014/main" id="{4042BA2D-C3AC-40AF-BA10-8AFFBA12C8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8750" y="5367166"/>
            <a:ext cx="2908449" cy="1457860"/>
          </a:xfrm>
          <a:prstGeom prst="rect">
            <a:avLst/>
          </a:prstGeom>
        </p:spPr>
      </p:pic>
    </p:spTree>
    <p:extLst>
      <p:ext uri="{BB962C8B-B14F-4D97-AF65-F5344CB8AC3E}">
        <p14:creationId xmlns:p14="http://schemas.microsoft.com/office/powerpoint/2010/main" val="1893971753"/>
      </p:ext>
    </p:extLst>
  </p:cSld>
  <p:clrMapOvr>
    <a:masterClrMapping/>
  </p:clrMapOvr>
</p:sld>
</file>

<file path=ppt/theme/theme1.xml><?xml version="1.0" encoding="utf-8"?>
<a:theme xmlns:a="http://schemas.openxmlformats.org/drawingml/2006/main" name="Facet">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otalTime>48</TotalTime>
  <Words>1053</Words>
  <Application>Microsoft Office PowerPoint</Application>
  <PresentationFormat>Widescreen</PresentationFormat>
  <Paragraphs>259</Paragraphs>
  <Slides>29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Calibri</vt:lpstr>
      <vt:lpstr>Calibri Light</vt:lpstr>
      <vt:lpstr>Times New Roman</vt:lpstr>
      <vt:lpstr>Trebuchet MS</vt:lpstr>
      <vt:lpstr>Wingdings</vt:lpstr>
      <vt:lpstr>Wingdings 3</vt:lpstr>
      <vt:lpstr>Facet</vt:lpstr>
      <vt:lpstr>Aspect Category Sentiment Analysis on a Challenging Dataset</vt:lpstr>
      <vt:lpstr>Content</vt:lpstr>
      <vt:lpstr>Introduction</vt:lpstr>
      <vt:lpstr>Introduction</vt:lpstr>
      <vt:lpstr>Aspect Based Sentiment Analysis</vt:lpstr>
      <vt:lpstr>Aspect Category Sentiment Analysis </vt:lpstr>
      <vt:lpstr>The Challenging Dataset </vt:lpstr>
      <vt:lpstr>Aspect Category Detection </vt:lpstr>
      <vt:lpstr>Aspect Category Detection 1. Classical BoW methods</vt:lpstr>
      <vt:lpstr>Aspect Category Detection 1. Classical BoW methods</vt:lpstr>
      <vt:lpstr>Aspect Category Detection 2. Deep-learning word-embedding methods</vt:lpstr>
      <vt:lpstr>Aspect Category Detection 2. Deep-learning word-embedding methods</vt:lpstr>
      <vt:lpstr>Aspect Category Detection 2. Deep-learning word-embedding methods</vt:lpstr>
      <vt:lpstr>Aspect Category Detection 3. Pre-trained Language model </vt:lpstr>
      <vt:lpstr>Aspect Category Detection 3. Pre-trained Language model </vt:lpstr>
      <vt:lpstr>Aspect Category Detection 3. Pre-trained Language model </vt:lpstr>
      <vt:lpstr>Aspect Category Detection 3. Pre-trained Language model </vt:lpstr>
      <vt:lpstr>Aspect Category Detection 3. Pre-trained Language model </vt:lpstr>
      <vt:lpstr>Aspect Category Detection Evaluation</vt:lpstr>
      <vt:lpstr>Aspect Category Detection Future Work</vt:lpstr>
      <vt:lpstr>Aspect Category Sentiment Classification </vt:lpstr>
      <vt:lpstr>Aspect Category Sentiment Classification in various domains </vt:lpstr>
      <vt:lpstr>Aspect Category Sentiment Classification: Our Approach</vt:lpstr>
      <vt:lpstr>Attention based LSTM with Aspect Embedding </vt:lpstr>
      <vt:lpstr>Model Training </vt:lpstr>
      <vt:lpstr>Experiment</vt:lpstr>
      <vt:lpstr> Evaluation</vt:lpstr>
      <vt:lpstr>Aspect based Sentiment Classification Future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Aspect Category Sentiment Analysis on a Challenging Dataset</dc:title>
  <dc:creator>Kiran Negi</dc:creator>
  <cp:lastModifiedBy>Saumitra Das</cp:lastModifiedBy>
  <cp:revision>10</cp:revision>
  <dcterms:created xsi:type="dcterms:W3CDTF">2020-08-30T00:44:39Z</dcterms:created>
  <dcterms:modified xsi:type="dcterms:W3CDTF">2020-09-01T12:01:26Z</dcterms:modified>
</cp:coreProperties>
</file>